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43"/>
  </p:notesMasterIdLst>
  <p:handoutMasterIdLst>
    <p:handoutMasterId r:id="rId44"/>
  </p:handoutMasterIdLst>
  <p:sldIdLst>
    <p:sldId id="1371" r:id="rId2"/>
    <p:sldId id="1357" r:id="rId3"/>
    <p:sldId id="1358" r:id="rId4"/>
    <p:sldId id="1359" r:id="rId5"/>
    <p:sldId id="352" r:id="rId6"/>
    <p:sldId id="298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3" r:id="rId26"/>
    <p:sldId id="414" r:id="rId27"/>
    <p:sldId id="1364" r:id="rId28"/>
    <p:sldId id="1360" r:id="rId29"/>
    <p:sldId id="1370" r:id="rId30"/>
    <p:sldId id="1361" r:id="rId31"/>
    <p:sldId id="1362" r:id="rId32"/>
    <p:sldId id="1363" r:id="rId33"/>
    <p:sldId id="1365" r:id="rId34"/>
    <p:sldId id="1366" r:id="rId35"/>
    <p:sldId id="1367" r:id="rId36"/>
    <p:sldId id="1368" r:id="rId37"/>
    <p:sldId id="1369" r:id="rId38"/>
    <p:sldId id="1372" r:id="rId39"/>
    <p:sldId id="1373" r:id="rId40"/>
    <p:sldId id="1374" r:id="rId41"/>
    <p:sldId id="1375" r:id="rId42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83" autoAdjust="0"/>
    <p:restoredTop sz="96925" autoAdjust="0"/>
  </p:normalViewPr>
  <p:slideViewPr>
    <p:cSldViewPr snapToGrid="0">
      <p:cViewPr varScale="1">
        <p:scale>
          <a:sx n="130" d="100"/>
          <a:sy n="130" d="100"/>
        </p:scale>
        <p:origin x="224" y="41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7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7F42B333-1354-EC4A-ADE5-CD366F5076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DFBE59B2-C458-5C4F-AD3D-A3E7238995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FDBB8-BAE8-4D45-9C22-1AB9580A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81E09A-7E2C-4447-9671-3068EBE6563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2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68D82D61-A260-0B44-86D7-FE87F26510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92EAF0DA-F46B-6449-8104-659D20304A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CDDF-0DCF-B643-91B9-897DE7467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F39180-F077-4A43-8E05-604BCBBB87A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61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213F82C9-8E93-BB46-B42E-3C58E7C6B3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2554D4AE-849A-3F4A-ADC1-A9E31380C3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AB7C-384A-A343-8491-FCCB3C262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A953606-59AD-564B-88FB-65DC733C22C8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20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C594F2B8-A71C-2E46-9E3B-C868C2E39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ABB5071-0023-EC4E-8BE3-921C03D0F8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37CB-10F2-AD4A-A770-5A88F43AC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EAC881-F2DC-7C4F-BC23-189D093B03D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7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0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7ECD42-03FB-4344-AD3F-A80B4F313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BA14B7-56F2-FB45-BEF1-C16C030AD01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2682C9-2095-2E48-9153-387E21DFCD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71673F4-FCB8-3747-A538-8CA0E7A81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665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6D7DF14D-6609-B248-B640-3EB4138EF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BD991C-F9A5-2C43-A3D0-2A665B88002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28EBA23A-05EB-0E4E-8320-9D0B7B71C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7BDD8592-D685-8C48-BC2A-B46CAC1F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23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D329253-EBC8-F34A-8FD3-387601580D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A8A06433-EE56-2C43-A569-C6C14A3A60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D570-55AD-CD4B-A804-681534B05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9B96F-983F-304F-A411-3B76BFBD4E8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19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2478833A-9E0A-6647-9131-9AED48E80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F533817E-ECA9-9C44-BBD1-EE3F921346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9FFB6142-C021-594B-8446-E58BCEC51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CBF419-F652-104D-83CD-CC08A680BD8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38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C6611FF4-F10C-574E-87DD-78090C7159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F427DDE0-F6EF-1844-A6C0-0CD0EBEAD3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56A2-C90A-5C47-85C8-12D33B347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3F0A0F-1B2A-0C4D-94D6-750195BE2A7F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0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1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FC52F9F9-9F72-D64F-BC1C-F593A4FA22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83BF5716-E852-CB43-84AA-A8B59C0BCC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http://www.aiaccess.net/English/Glossaries/GlosMod/e_gm_bias_variance.htm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722B2-8ED2-6B44-94FE-0C3098671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F47CFE4-DB3B-FB4C-A40F-F26D92999EB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14DDFD85-E9E4-914A-890A-D7B22AB95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220E7D35-D3A4-AD4A-99E3-F17DED1E43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From the link above:</a:t>
            </a:r>
          </a:p>
          <a:p>
            <a:r>
              <a:rPr lang="en-US" altLang="en-US"/>
              <a:t>You can only get generalization through assumptions.</a:t>
            </a:r>
          </a:p>
          <a:p>
            <a:r>
              <a:rPr lang="en-US" altLang="en-US"/>
              <a:t>Thus in order to minimize the MSE, we need to minimize both</a:t>
            </a:r>
          </a:p>
          <a:p>
            <a:r>
              <a:rPr lang="en-US" altLang="en-US"/>
              <a:t>the bias and the variance. However, this is not trivial to do this. For instance, just</a:t>
            </a:r>
          </a:p>
          <a:p>
            <a:r>
              <a:rPr lang="en-US" altLang="en-US"/>
              <a:t>neglecting the input data and predicting the output somehow (e.g., just a constant), would definitely minimize the variance of our predictions: they would be</a:t>
            </a:r>
          </a:p>
          <a:p>
            <a:r>
              <a:rPr lang="en-US" altLang="en-US"/>
              <a:t>always the same, thus the variance would be zero—but the bias of our estimate</a:t>
            </a:r>
          </a:p>
          <a:p>
            <a:r>
              <a:rPr lang="en-US" altLang="en-US"/>
              <a:t>(i.e., the amount we are off the real function) would be tremendously large. On</a:t>
            </a:r>
          </a:p>
          <a:p>
            <a:r>
              <a:rPr lang="en-US" altLang="en-US"/>
              <a:t>the other hand, the neural network could perfectly interpolate the training data,</a:t>
            </a:r>
          </a:p>
          <a:p>
            <a:r>
              <a:rPr lang="en-US" altLang="en-US"/>
              <a:t>i.e., it predict y=t for every data point. This will make the bias term vanish entirely, since the E(y)=f (insert this above into the squared bias term to verify this),</a:t>
            </a:r>
          </a:p>
          <a:p>
            <a:r>
              <a:rPr lang="en-US" altLang="en-US"/>
              <a:t>but the variance term will become equal to the variance of the noise, which may</a:t>
            </a:r>
          </a:p>
          <a:p>
            <a:r>
              <a:rPr lang="en-US" altLang="en-US"/>
              <a:t>be significant (see also Bishop Chapter 9 and the Geman et al. Paper). In general,</a:t>
            </a:r>
          </a:p>
          <a:p>
            <a:r>
              <a:rPr lang="en-US" altLang="en-US"/>
              <a:t>finding an optimal bias-variance tradeoff is hard, but acceptable solutions can be</a:t>
            </a:r>
          </a:p>
          <a:p>
            <a:r>
              <a:rPr lang="en-US" altLang="en-US"/>
              <a:t>found, e.g., by means of cross validation or regularization.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23B3D-47A4-DD47-9310-835F5AF02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4D58B6-63FF-D943-A67F-976C64F4A8CB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57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300B8C33-545E-DC4C-9DD7-41CC53986F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6C0556F8-8EE6-EA4C-8B8D-9EA84F8EBC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6CE1-8E3A-3B45-B8DA-1724AB93C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2DFB2-EFD6-9C4C-9A66-857C0858B92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1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07065129-E6DB-884B-A212-09977F965F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342CBC93-6BC3-CB4C-AF06-C01F50BFCA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F5BA0-3837-B645-A24C-CBD1EF97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4A2A01A-B2C2-9F47-BB93-C423893EB22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66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3ED3512C-D8B7-974E-84AE-0FB0681AD5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B5A65864-7F5F-2543-A1E3-0A25203031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7572-18BB-8341-A55F-E97EBCC37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C438B8-C0B7-2041-AA4F-5314137EC69D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585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1B619426-8815-BB47-B30D-A3AFB59413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E6AE3314-DB4B-4143-97F2-C80B7F251F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39DD-F472-1E49-B2D0-A8E38362A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61ACAF-322B-684B-8407-AB528D4209C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93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FED14AA9-98E5-4349-9D2B-24C72910A2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89BE4640-BDF6-374E-80EB-49FA1382E6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simpler classifier or regularization could increase bias and lead to more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3373-0504-3643-BA8E-A2CF84E5E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C9160A-EDCE-D54A-8A1D-2AE1BBEDD86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920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44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1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6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3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34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03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53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36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5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1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45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5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8E30BE9-B1F5-664E-9242-2E9B0FCC1F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93B51F27-7785-B54F-9854-666FF1F08F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80B6-B5C6-8C43-92E7-5B13AB7B6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D727CE-F6E3-6649-967B-3E651C3AD3E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49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374D5A7-90BC-3B4E-A886-60A716B11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F4F9966-0C0E-2649-AAF3-9934CBF1F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2F5AC-3F65-D842-9B78-0B63046BE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BF75A7-A108-D347-87C2-8EBB9898FBF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7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epublic.com/article/apache-hadoop-the-smart-persons-gui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2FBD-8C4B-2146-AE14-A88E3CF55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Artificial Intelligence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6F40A-9BF5-374E-A82E-D4F82F985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Camilo </a:t>
            </a:r>
            <a:r>
              <a:rPr lang="en-US" sz="1800" dirty="0" err="1"/>
              <a:t>Pestana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31072-FB47-7040-9097-1D239FF6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B65A9-0C4E-8942-A516-4AF7D9D7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0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22654FD-C479-2A4B-80E5-E6456978A063}"/>
              </a:ext>
            </a:extLst>
          </p:cNvPr>
          <p:cNvSpPr/>
          <p:nvPr/>
        </p:nvSpPr>
        <p:spPr>
          <a:xfrm>
            <a:off x="8839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>
            <a:extLst>
              <a:ext uri="{FF2B5EF4-FFF2-40B4-BE49-F238E27FC236}">
                <a16:creationId xmlns:a16="http://schemas.microsoft.com/office/drawing/2014/main" id="{4E42F4E4-0225-4A4B-B2C2-F486EB3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92163"/>
          </a:xfrm>
        </p:spPr>
        <p:txBody>
          <a:bodyPr/>
          <a:lstStyle/>
          <a:p>
            <a:r>
              <a:rPr lang="en-US" altLang="en-US"/>
              <a:t>Steps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57EA8-43D3-9847-BDE6-721D9E2DD7B8}"/>
              </a:ext>
            </a:extLst>
          </p:cNvPr>
          <p:cNvSpPr/>
          <p:nvPr/>
        </p:nvSpPr>
        <p:spPr>
          <a:xfrm>
            <a:off x="6781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>
            <a:extLst>
              <a:ext uri="{FF2B5EF4-FFF2-40B4-BE49-F238E27FC236}">
                <a16:creationId xmlns:a16="http://schemas.microsoft.com/office/drawing/2014/main" id="{D662876D-E599-374E-8C43-F2675777504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>
              <a:extLst>
                <a:ext uri="{FF2B5EF4-FFF2-40B4-BE49-F238E27FC236}">
                  <a16:creationId xmlns:a16="http://schemas.microsoft.com/office/drawing/2014/main" id="{BBBF1164-463D-DE48-8A7C-A7268DD82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69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1903C11-4BF9-034C-8522-60975BBA61E2}"/>
                </a:ext>
              </a:extLst>
            </p:cNvPr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2A1F5A-0EFB-204F-816B-80F0F708244C}"/>
              </a:ext>
            </a:extLst>
          </p:cNvPr>
          <p:cNvSpPr/>
          <p:nvPr/>
        </p:nvSpPr>
        <p:spPr>
          <a:xfrm>
            <a:off x="6934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>
            <a:extLst>
              <a:ext uri="{FF2B5EF4-FFF2-40B4-BE49-F238E27FC236}">
                <a16:creationId xmlns:a16="http://schemas.microsoft.com/office/drawing/2014/main" id="{551618A5-E70C-884C-A3AD-FF4B2565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838201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2B0568-A38D-6044-9C53-BC30E5D6B557}"/>
              </a:ext>
            </a:extLst>
          </p:cNvPr>
          <p:cNvSpPr/>
          <p:nvPr/>
        </p:nvSpPr>
        <p:spPr>
          <a:xfrm>
            <a:off x="4724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077603-73DF-EC41-BD45-09EB01A0F036}"/>
              </a:ext>
            </a:extLst>
          </p:cNvPr>
          <p:cNvSpPr/>
          <p:nvPr/>
        </p:nvSpPr>
        <p:spPr>
          <a:xfrm>
            <a:off x="4114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A6B83F-8959-674B-BF15-F97BC4622BC7}"/>
              </a:ext>
            </a:extLst>
          </p:cNvPr>
          <p:cNvSpPr/>
          <p:nvPr/>
        </p:nvSpPr>
        <p:spPr>
          <a:xfrm>
            <a:off x="6324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6FB687-74AB-B745-8FE5-C66B15F7DFC7}"/>
              </a:ext>
            </a:extLst>
          </p:cNvPr>
          <p:cNvSpPr/>
          <p:nvPr/>
        </p:nvSpPr>
        <p:spPr>
          <a:xfrm rot="5400000">
            <a:off x="7345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4332C-F058-2E4D-B00B-76E1B0BCDD61}"/>
              </a:ext>
            </a:extLst>
          </p:cNvPr>
          <p:cNvSpPr/>
          <p:nvPr/>
        </p:nvSpPr>
        <p:spPr>
          <a:xfrm>
            <a:off x="4267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73D74F-4CD5-1743-8F20-6DF41084A58E}"/>
              </a:ext>
            </a:extLst>
          </p:cNvPr>
          <p:cNvSpPr/>
          <p:nvPr/>
        </p:nvSpPr>
        <p:spPr>
          <a:xfrm>
            <a:off x="3657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>
            <a:extLst>
              <a:ext uri="{FF2B5EF4-FFF2-40B4-BE49-F238E27FC236}">
                <a16:creationId xmlns:a16="http://schemas.microsoft.com/office/drawing/2014/main" id="{2B97FFEF-06A5-6344-A13A-8C656710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714" y="4800601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>
            <a:extLst>
              <a:ext uri="{FF2B5EF4-FFF2-40B4-BE49-F238E27FC236}">
                <a16:creationId xmlns:a16="http://schemas.microsoft.com/office/drawing/2014/main" id="{F82607FB-5C0A-3C4F-80DE-4A2DEF79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66847FA-625C-BC44-AAA3-B97C849560D0}"/>
              </a:ext>
            </a:extLst>
          </p:cNvPr>
          <p:cNvSpPr/>
          <p:nvPr/>
        </p:nvSpPr>
        <p:spPr>
          <a:xfrm>
            <a:off x="8382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58AC46-458F-5743-BAA8-2427AF205B80}"/>
              </a:ext>
            </a:extLst>
          </p:cNvPr>
          <p:cNvSpPr/>
          <p:nvPr/>
        </p:nvSpPr>
        <p:spPr>
          <a:xfrm>
            <a:off x="9067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7D4E60C-51F1-A343-83C7-C642B70F2725}"/>
              </a:ext>
            </a:extLst>
          </p:cNvPr>
          <p:cNvSpPr/>
          <p:nvPr/>
        </p:nvSpPr>
        <p:spPr>
          <a:xfrm>
            <a:off x="6705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4534315-DB16-BD4D-A615-4547803ABFB5}"/>
              </a:ext>
            </a:extLst>
          </p:cNvPr>
          <p:cNvSpPr/>
          <p:nvPr/>
        </p:nvSpPr>
        <p:spPr>
          <a:xfrm>
            <a:off x="6096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8A994-2A5B-F94C-B830-8A0D289616F3}"/>
              </a:ext>
            </a:extLst>
          </p:cNvPr>
          <p:cNvSpPr txBox="1"/>
          <p:nvPr/>
        </p:nvSpPr>
        <p:spPr>
          <a:xfrm>
            <a:off x="7848600" y="6581776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 and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04F916-63BB-7B4D-A3CF-033621398F74}"/>
              </a:ext>
            </a:extLst>
          </p:cNvPr>
          <p:cNvSpPr/>
          <p:nvPr/>
        </p:nvSpPr>
        <p:spPr>
          <a:xfrm>
            <a:off x="8458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4294" name="Picture 2">
            <a:extLst>
              <a:ext uri="{FF2B5EF4-FFF2-40B4-BE49-F238E27FC236}">
                <a16:creationId xmlns:a16="http://schemas.microsoft.com/office/drawing/2014/main" id="{71D38201-C908-7B4D-8DFD-8A153B4D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>
            <a:extLst>
              <a:ext uri="{FF2B5EF4-FFF2-40B4-BE49-F238E27FC236}">
                <a16:creationId xmlns:a16="http://schemas.microsoft.com/office/drawing/2014/main" id="{7487F0E4-DDDB-294E-AEB6-8815E9C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56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D511D1CC-5863-FC4E-BCB5-32162EB3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9198-5B40-5E4F-8109-266BAE78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Raw pixels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Histograms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GIST descriptors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>
            <a:extLst>
              <a:ext uri="{FF2B5EF4-FFF2-40B4-BE49-F238E27FC236}">
                <a16:creationId xmlns:a16="http://schemas.microsoft.com/office/drawing/2014/main" id="{13ACB5A3-B724-5046-9760-9C1CC5B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4" y="2043114"/>
            <a:ext cx="2446337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0F31EC-D592-8F46-ABA8-BB94D5AD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8305801" y="1981200"/>
            <a:ext cx="2079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>
            <a:extLst>
              <a:ext uri="{FF2B5EF4-FFF2-40B4-BE49-F238E27FC236}">
                <a16:creationId xmlns:a16="http://schemas.microsoft.com/office/drawing/2014/main" id="{15575B1A-7531-884C-945A-2377A2A9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38600"/>
            <a:ext cx="22415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0452C0-FE0F-2A41-AAC0-1EEAB7D6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23891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33CFD-699C-A14B-928B-DE9402EB501A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8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E48495A-EF5D-A24C-B450-FBFDFEE6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759C-E630-FF44-B06F-CDDCCB890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95801"/>
            <a:ext cx="8686800" cy="1325563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label of the training example nearest to 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</a:p>
          <a:p>
            <a:endParaRPr lang="en-US" altLang="en-US" sz="2400"/>
          </a:p>
          <a:p>
            <a:r>
              <a:rPr lang="en-US" altLang="en-US" sz="2400"/>
              <a:t>All we need is a distance function for our inputs</a:t>
            </a:r>
          </a:p>
          <a:p>
            <a:r>
              <a:rPr lang="en-US" altLang="en-US" sz="2400"/>
              <a:t>No training required!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6184-2F53-F649-8D94-0F7CD4E3AE98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7E3A-35A3-0F47-9220-F8D8F2B6D296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DC0AA-78BB-5647-BD03-BB6335F768BB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6A1A4-892D-234D-BB76-DFBAFBB85DE9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AF635-E12D-7A4A-80F8-85F0FB4BFADB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C7B28-CE9F-9042-A5B6-F29731F32EAC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39B313-96EA-1C42-BB92-DC88BD354830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7833DA-D8FE-FD47-86E5-3D888047C60D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4B4C2C-CA5B-7046-A726-8477FC2CC533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308E63-E638-5641-80DA-3724595D47A9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0BDF0B-3BBA-D84A-92F9-B14DA9B3608F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0DC98C-CA3D-BD48-B4EC-11D6E6429960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C64D0-B50E-FF4F-8A86-298931732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>
            <a:extLst>
              <a:ext uri="{FF2B5EF4-FFF2-40B4-BE49-F238E27FC236}">
                <a16:creationId xmlns:a16="http://schemas.microsoft.com/office/drawing/2014/main" id="{F9189540-6FE7-9344-90CC-7C5E1A842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86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>
            <a:extLst>
              <a:ext uri="{FF2B5EF4-FFF2-40B4-BE49-F238E27FC236}">
                <a16:creationId xmlns:a16="http://schemas.microsoft.com/office/drawing/2014/main" id="{BA5F6BBF-08E4-F54B-ACE5-482D126A7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1336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1E0FF9-BDCE-794B-A4F4-237D807A42B8}"/>
              </a:ext>
            </a:extLst>
          </p:cNvPr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3CF72207-81D3-C54E-8943-407B8FD81EFE}"/>
              </a:ext>
            </a:extLst>
          </p:cNvPr>
          <p:cNvSpPr/>
          <p:nvPr/>
        </p:nvSpPr>
        <p:spPr>
          <a:xfrm>
            <a:off x="5029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13B6A-4988-D24E-BA1C-DAC658973195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14EC3A-4C5C-F34C-9B96-F9EE1836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Classifiers: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9FC6-6DDA-EE44-841A-BF66D2E2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800601"/>
            <a:ext cx="8686800" cy="1325563"/>
          </a:xfrm>
        </p:spPr>
        <p:txBody>
          <a:bodyPr/>
          <a:lstStyle/>
          <a:p>
            <a:r>
              <a:rPr lang="en-US" altLang="en-US"/>
              <a:t>Find a </a:t>
            </a:r>
            <a:r>
              <a:rPr lang="en-US" altLang="en-US" i="1"/>
              <a:t>linear function </a:t>
            </a:r>
            <a:r>
              <a:rPr lang="en-US" altLang="en-US"/>
              <a:t>to separate the classes:</a:t>
            </a:r>
          </a:p>
          <a:p>
            <a:endParaRPr lang="en-US" altLang="en-US" sz="1200"/>
          </a:p>
          <a:p>
            <a:pPr algn="ctr">
              <a:buFontTx/>
              <a:buNone/>
            </a:pPr>
            <a:r>
              <a:rPr lang="en-US" altLang="en-US">
                <a:solidFill>
                  <a:srgbClr val="0000FF"/>
                </a:solidFill>
              </a:rPr>
              <a:t>	f(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= sgn(</a:t>
            </a:r>
            <a:r>
              <a:rPr lang="en-US" altLang="en-US" b="1">
                <a:solidFill>
                  <a:srgbClr val="0000FF"/>
                </a:solidFill>
              </a:rPr>
              <a:t>w </a:t>
            </a:r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 </a:t>
            </a:r>
            <a:r>
              <a:rPr lang="en-US" altLang="en-US" b="1">
                <a:solidFill>
                  <a:srgbClr val="0000FF"/>
                </a:solidFill>
              </a:rPr>
              <a:t>x </a:t>
            </a:r>
            <a:r>
              <a:rPr lang="en-US" altLang="en-US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67825-8E5A-E743-8DE3-F339163DF313}"/>
              </a:ext>
            </a:extLst>
          </p:cNvPr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5FCAD3-428C-4841-A81D-28FAC9831715}"/>
              </a:ext>
            </a:extLst>
          </p:cNvPr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53695-C18C-8B4E-89DE-5A720D23AECF}"/>
              </a:ext>
            </a:extLst>
          </p:cNvPr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DA6F-5E71-054F-96A8-21BAE49FE962}"/>
              </a:ext>
            </a:extLst>
          </p:cNvPr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34F77-5E02-B840-A78F-AA3FD2BB7632}"/>
              </a:ext>
            </a:extLst>
          </p:cNvPr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5FC9C2-8347-854D-9F22-1783FD1BC968}"/>
              </a:ext>
            </a:extLst>
          </p:cNvPr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0B464-04BC-0147-B1EA-06CE4DECC468}"/>
              </a:ext>
            </a:extLst>
          </p:cNvPr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3390A-EA92-6C4A-BFF5-5C8E1FAE1AFA}"/>
              </a:ext>
            </a:extLst>
          </p:cNvPr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A81BFD-7392-AB4B-A2F4-787A8767C692}"/>
              </a:ext>
            </a:extLst>
          </p:cNvPr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ADDE7D-6389-AA4F-B70B-D2DB8E7AB3FF}"/>
              </a:ext>
            </a:extLst>
          </p:cNvPr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248A08-BDAD-6A48-A2DE-E7CA02BB6A89}"/>
              </a:ext>
            </a:extLst>
          </p:cNvPr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14E50E-B747-D84B-AD71-85B7C9D48C07}"/>
              </a:ext>
            </a:extLst>
          </p:cNvPr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F36AC5-2EA2-3045-A503-964AF3CA47D0}"/>
              </a:ext>
            </a:extLst>
          </p:cNvPr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671A3E-AD68-B447-AB73-9D296EBB1E8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FFA1F2EA-880A-D341-8E39-6448BFB2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Many classifiers to choose from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A46014C-C138-8E46-9A91-1A9526C3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SVM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Boosted Decision Trees</a:t>
            </a:r>
          </a:p>
          <a:p>
            <a:r>
              <a:rPr lang="en-US" altLang="en-US"/>
              <a:t>K-nearest neighbor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97B4D-A080-2447-8EA8-334CD838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1" y="1676401"/>
            <a:ext cx="382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D21DE-C88B-D145-8CF7-5417C883F28E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2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6">
            <a:extLst>
              <a:ext uri="{FF2B5EF4-FFF2-40B4-BE49-F238E27FC236}">
                <a16:creationId xmlns:a16="http://schemas.microsoft.com/office/drawing/2014/main" id="{6D178C13-14E5-BE42-BBEF-756F46A0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229600" cy="5287963"/>
          </a:xfrm>
        </p:spPr>
        <p:txBody>
          <a:bodyPr/>
          <a:lstStyle/>
          <a:p>
            <a:r>
              <a:rPr lang="en-US" altLang="en-US" sz="2400"/>
              <a:t>Images in the training set must be annotated with the “correct answer” that the model is expected to produce</a:t>
            </a:r>
          </a:p>
        </p:txBody>
      </p:sp>
      <p:pic>
        <p:nvPicPr>
          <p:cNvPr id="59395" name="Picture 4" descr="0026">
            <a:extLst>
              <a:ext uri="{FF2B5EF4-FFF2-40B4-BE49-F238E27FC236}">
                <a16:creationId xmlns:a16="http://schemas.microsoft.com/office/drawing/2014/main" id="{22EE4DD2-6C50-9E4A-8110-9BB0210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389188"/>
            <a:ext cx="61753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3397" name="Text Box 5">
            <a:extLst>
              <a:ext uri="{FF2B5EF4-FFF2-40B4-BE49-F238E27FC236}">
                <a16:creationId xmlns:a16="http://schemas.microsoft.com/office/drawing/2014/main" id="{EB631B1E-CDC0-DB42-8888-D772764ED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885950"/>
            <a:ext cx="2606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rgbClr val="000000"/>
                </a:solidFill>
              </a:rPr>
              <a:t>Contains a motorbike</a:t>
            </a:r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443398" name="Rectangle 6">
            <a:extLst>
              <a:ext uri="{FF2B5EF4-FFF2-40B4-BE49-F238E27FC236}">
                <a16:creationId xmlns:a16="http://schemas.microsoft.com/office/drawing/2014/main" id="{5884E27B-400C-6943-B956-F9B3AFA8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1" y="3363913"/>
            <a:ext cx="4062413" cy="2925762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399" name="Freeform 7">
            <a:extLst>
              <a:ext uri="{FF2B5EF4-FFF2-40B4-BE49-F238E27FC236}">
                <a16:creationId xmlns:a16="http://schemas.microsoft.com/office/drawing/2014/main" id="{5C59AAF2-F503-294B-8498-8C470CB1F1B3}"/>
              </a:ext>
            </a:extLst>
          </p:cNvPr>
          <p:cNvSpPr>
            <a:spLocks/>
          </p:cNvSpPr>
          <p:nvPr/>
        </p:nvSpPr>
        <p:spPr bwMode="auto">
          <a:xfrm>
            <a:off x="3863976" y="3503613"/>
            <a:ext cx="4100513" cy="2798762"/>
          </a:xfrm>
          <a:custGeom>
            <a:avLst/>
            <a:gdLst>
              <a:gd name="T0" fmla="*/ 2147483647 w 1211"/>
              <a:gd name="T1" fmla="*/ 2147483647 h 827"/>
              <a:gd name="T2" fmla="*/ 2147483647 w 1211"/>
              <a:gd name="T3" fmla="*/ 2147483647 h 827"/>
              <a:gd name="T4" fmla="*/ 2147483647 w 1211"/>
              <a:gd name="T5" fmla="*/ 2147483647 h 827"/>
              <a:gd name="T6" fmla="*/ 2147483647 w 1211"/>
              <a:gd name="T7" fmla="*/ 2147483647 h 827"/>
              <a:gd name="T8" fmla="*/ 2147483647 w 1211"/>
              <a:gd name="T9" fmla="*/ 2147483647 h 827"/>
              <a:gd name="T10" fmla="*/ 2147483647 w 1211"/>
              <a:gd name="T11" fmla="*/ 2147483647 h 827"/>
              <a:gd name="T12" fmla="*/ 2147483647 w 1211"/>
              <a:gd name="T13" fmla="*/ 2147483647 h 827"/>
              <a:gd name="T14" fmla="*/ 2147483647 w 1211"/>
              <a:gd name="T15" fmla="*/ 2147483647 h 827"/>
              <a:gd name="T16" fmla="*/ 2147483647 w 1211"/>
              <a:gd name="T17" fmla="*/ 2147483647 h 827"/>
              <a:gd name="T18" fmla="*/ 2147483647 w 1211"/>
              <a:gd name="T19" fmla="*/ 2147483647 h 827"/>
              <a:gd name="T20" fmla="*/ 2147483647 w 1211"/>
              <a:gd name="T21" fmla="*/ 2147483647 h 827"/>
              <a:gd name="T22" fmla="*/ 2147483647 w 1211"/>
              <a:gd name="T23" fmla="*/ 2147483647 h 827"/>
              <a:gd name="T24" fmla="*/ 2147483647 w 1211"/>
              <a:gd name="T25" fmla="*/ 2147483647 h 827"/>
              <a:gd name="T26" fmla="*/ 2147483647 w 1211"/>
              <a:gd name="T27" fmla="*/ 2147483647 h 827"/>
              <a:gd name="T28" fmla="*/ 2147483647 w 1211"/>
              <a:gd name="T29" fmla="*/ 2147483647 h 827"/>
              <a:gd name="T30" fmla="*/ 2147483647 w 1211"/>
              <a:gd name="T31" fmla="*/ 2147483647 h 827"/>
              <a:gd name="T32" fmla="*/ 2147483647 w 1211"/>
              <a:gd name="T33" fmla="*/ 2147483647 h 827"/>
              <a:gd name="T34" fmla="*/ 2147483647 w 1211"/>
              <a:gd name="T35" fmla="*/ 2147483647 h 827"/>
              <a:gd name="T36" fmla="*/ 2147483647 w 1211"/>
              <a:gd name="T37" fmla="*/ 2147483647 h 827"/>
              <a:gd name="T38" fmla="*/ 2147483647 w 1211"/>
              <a:gd name="T39" fmla="*/ 2147483647 h 827"/>
              <a:gd name="T40" fmla="*/ 2147483647 w 1211"/>
              <a:gd name="T41" fmla="*/ 2147483647 h 827"/>
              <a:gd name="T42" fmla="*/ 2147483647 w 1211"/>
              <a:gd name="T43" fmla="*/ 2147483647 h 827"/>
              <a:gd name="T44" fmla="*/ 2147483647 w 1211"/>
              <a:gd name="T45" fmla="*/ 2147483647 h 827"/>
              <a:gd name="T46" fmla="*/ 2147483647 w 1211"/>
              <a:gd name="T47" fmla="*/ 2147483647 h 827"/>
              <a:gd name="T48" fmla="*/ 2147483647 w 1211"/>
              <a:gd name="T49" fmla="*/ 2147483647 h 827"/>
              <a:gd name="T50" fmla="*/ 2147483647 w 1211"/>
              <a:gd name="T51" fmla="*/ 2147483647 h 827"/>
              <a:gd name="T52" fmla="*/ 2147483647 w 1211"/>
              <a:gd name="T53" fmla="*/ 2147483647 h 827"/>
              <a:gd name="T54" fmla="*/ 2147483647 w 1211"/>
              <a:gd name="T55" fmla="*/ 2147483647 h 827"/>
              <a:gd name="T56" fmla="*/ 2147483647 w 1211"/>
              <a:gd name="T57" fmla="*/ 2147483647 h 827"/>
              <a:gd name="T58" fmla="*/ 2147483647 w 1211"/>
              <a:gd name="T59" fmla="*/ 2147483647 h 827"/>
              <a:gd name="T60" fmla="*/ 2147483647 w 1211"/>
              <a:gd name="T61" fmla="*/ 2147483647 h 827"/>
              <a:gd name="T62" fmla="*/ 2147483647 w 1211"/>
              <a:gd name="T63" fmla="*/ 2147483647 h 827"/>
              <a:gd name="T64" fmla="*/ 2147483647 w 1211"/>
              <a:gd name="T65" fmla="*/ 2147483647 h 827"/>
              <a:gd name="T66" fmla="*/ 2147483647 w 1211"/>
              <a:gd name="T67" fmla="*/ 2147483647 h 827"/>
              <a:gd name="T68" fmla="*/ 2147483647 w 1211"/>
              <a:gd name="T69" fmla="*/ 2147483647 h 827"/>
              <a:gd name="T70" fmla="*/ 2147483647 w 1211"/>
              <a:gd name="T71" fmla="*/ 2147483647 h 827"/>
              <a:gd name="T72" fmla="*/ 2147483647 w 1211"/>
              <a:gd name="T73" fmla="*/ 2147483647 h 827"/>
              <a:gd name="T74" fmla="*/ 2147483647 w 1211"/>
              <a:gd name="T75" fmla="*/ 2147483647 h 827"/>
              <a:gd name="T76" fmla="*/ 2147483647 w 1211"/>
              <a:gd name="T77" fmla="*/ 2147483647 h 827"/>
              <a:gd name="T78" fmla="*/ 2147483647 w 1211"/>
              <a:gd name="T79" fmla="*/ 2147483647 h 827"/>
              <a:gd name="T80" fmla="*/ 2147483647 w 1211"/>
              <a:gd name="T81" fmla="*/ 2147483647 h 827"/>
              <a:gd name="T82" fmla="*/ 2147483647 w 1211"/>
              <a:gd name="T83" fmla="*/ 2147483647 h 82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11"/>
              <a:gd name="T127" fmla="*/ 0 h 827"/>
              <a:gd name="T128" fmla="*/ 1211 w 1211"/>
              <a:gd name="T129" fmla="*/ 827 h 82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11" h="827">
                <a:moveTo>
                  <a:pt x="99" y="138"/>
                </a:moveTo>
                <a:cubicBezTo>
                  <a:pt x="121" y="139"/>
                  <a:pt x="133" y="142"/>
                  <a:pt x="156" y="144"/>
                </a:cubicBezTo>
                <a:cubicBezTo>
                  <a:pt x="163" y="149"/>
                  <a:pt x="169" y="150"/>
                  <a:pt x="177" y="153"/>
                </a:cubicBezTo>
                <a:cubicBezTo>
                  <a:pt x="184" y="158"/>
                  <a:pt x="192" y="158"/>
                  <a:pt x="201" y="159"/>
                </a:cubicBezTo>
                <a:cubicBezTo>
                  <a:pt x="209" y="163"/>
                  <a:pt x="216" y="167"/>
                  <a:pt x="225" y="169"/>
                </a:cubicBezTo>
                <a:cubicBezTo>
                  <a:pt x="243" y="183"/>
                  <a:pt x="269" y="171"/>
                  <a:pt x="291" y="175"/>
                </a:cubicBezTo>
                <a:cubicBezTo>
                  <a:pt x="304" y="191"/>
                  <a:pt x="331" y="187"/>
                  <a:pt x="349" y="187"/>
                </a:cubicBezTo>
                <a:cubicBezTo>
                  <a:pt x="360" y="192"/>
                  <a:pt x="369" y="192"/>
                  <a:pt x="382" y="193"/>
                </a:cubicBezTo>
                <a:cubicBezTo>
                  <a:pt x="390" y="196"/>
                  <a:pt x="389" y="201"/>
                  <a:pt x="393" y="208"/>
                </a:cubicBezTo>
                <a:cubicBezTo>
                  <a:pt x="396" y="223"/>
                  <a:pt x="404" y="229"/>
                  <a:pt x="418" y="231"/>
                </a:cubicBezTo>
                <a:cubicBezTo>
                  <a:pt x="424" y="235"/>
                  <a:pt x="425" y="238"/>
                  <a:pt x="432" y="240"/>
                </a:cubicBezTo>
                <a:cubicBezTo>
                  <a:pt x="438" y="246"/>
                  <a:pt x="447" y="252"/>
                  <a:pt x="456" y="253"/>
                </a:cubicBezTo>
                <a:cubicBezTo>
                  <a:pt x="461" y="255"/>
                  <a:pt x="466" y="256"/>
                  <a:pt x="471" y="258"/>
                </a:cubicBezTo>
                <a:cubicBezTo>
                  <a:pt x="489" y="257"/>
                  <a:pt x="508" y="259"/>
                  <a:pt x="526" y="256"/>
                </a:cubicBezTo>
                <a:cubicBezTo>
                  <a:pt x="528" y="256"/>
                  <a:pt x="525" y="252"/>
                  <a:pt x="525" y="250"/>
                </a:cubicBezTo>
                <a:cubicBezTo>
                  <a:pt x="525" y="243"/>
                  <a:pt x="526" y="244"/>
                  <a:pt x="532" y="240"/>
                </a:cubicBezTo>
                <a:cubicBezTo>
                  <a:pt x="536" y="234"/>
                  <a:pt x="541" y="228"/>
                  <a:pt x="546" y="222"/>
                </a:cubicBezTo>
                <a:cubicBezTo>
                  <a:pt x="550" y="201"/>
                  <a:pt x="570" y="170"/>
                  <a:pt x="588" y="159"/>
                </a:cubicBezTo>
                <a:cubicBezTo>
                  <a:pt x="595" y="148"/>
                  <a:pt x="603" y="146"/>
                  <a:pt x="616" y="144"/>
                </a:cubicBezTo>
                <a:cubicBezTo>
                  <a:pt x="624" y="141"/>
                  <a:pt x="629" y="139"/>
                  <a:pt x="636" y="135"/>
                </a:cubicBezTo>
                <a:cubicBezTo>
                  <a:pt x="641" y="128"/>
                  <a:pt x="648" y="125"/>
                  <a:pt x="655" y="120"/>
                </a:cubicBezTo>
                <a:cubicBezTo>
                  <a:pt x="659" y="114"/>
                  <a:pt x="661" y="115"/>
                  <a:pt x="667" y="111"/>
                </a:cubicBezTo>
                <a:cubicBezTo>
                  <a:pt x="682" y="86"/>
                  <a:pt x="726" y="95"/>
                  <a:pt x="748" y="94"/>
                </a:cubicBezTo>
                <a:cubicBezTo>
                  <a:pt x="756" y="93"/>
                  <a:pt x="754" y="90"/>
                  <a:pt x="759" y="84"/>
                </a:cubicBezTo>
                <a:cubicBezTo>
                  <a:pt x="761" y="72"/>
                  <a:pt x="764" y="62"/>
                  <a:pt x="765" y="49"/>
                </a:cubicBezTo>
                <a:cubicBezTo>
                  <a:pt x="765" y="40"/>
                  <a:pt x="761" y="15"/>
                  <a:pt x="774" y="12"/>
                </a:cubicBezTo>
                <a:cubicBezTo>
                  <a:pt x="779" y="9"/>
                  <a:pt x="783" y="7"/>
                  <a:pt x="789" y="6"/>
                </a:cubicBezTo>
                <a:cubicBezTo>
                  <a:pt x="797" y="0"/>
                  <a:pt x="800" y="1"/>
                  <a:pt x="811" y="0"/>
                </a:cubicBezTo>
                <a:cubicBezTo>
                  <a:pt x="837" y="1"/>
                  <a:pt x="855" y="4"/>
                  <a:pt x="879" y="9"/>
                </a:cubicBezTo>
                <a:cubicBezTo>
                  <a:pt x="881" y="50"/>
                  <a:pt x="900" y="27"/>
                  <a:pt x="927" y="24"/>
                </a:cubicBezTo>
                <a:cubicBezTo>
                  <a:pt x="938" y="21"/>
                  <a:pt x="949" y="20"/>
                  <a:pt x="960" y="18"/>
                </a:cubicBezTo>
                <a:cubicBezTo>
                  <a:pt x="964" y="18"/>
                  <a:pt x="969" y="17"/>
                  <a:pt x="972" y="19"/>
                </a:cubicBezTo>
                <a:cubicBezTo>
                  <a:pt x="979" y="25"/>
                  <a:pt x="968" y="31"/>
                  <a:pt x="981" y="34"/>
                </a:cubicBezTo>
                <a:cubicBezTo>
                  <a:pt x="991" y="33"/>
                  <a:pt x="1000" y="32"/>
                  <a:pt x="1006" y="24"/>
                </a:cubicBezTo>
                <a:cubicBezTo>
                  <a:pt x="1014" y="14"/>
                  <a:pt x="1008" y="6"/>
                  <a:pt x="1023" y="3"/>
                </a:cubicBezTo>
                <a:cubicBezTo>
                  <a:pt x="1036" y="4"/>
                  <a:pt x="1031" y="8"/>
                  <a:pt x="1041" y="10"/>
                </a:cubicBezTo>
                <a:cubicBezTo>
                  <a:pt x="1048" y="16"/>
                  <a:pt x="1049" y="17"/>
                  <a:pt x="1053" y="25"/>
                </a:cubicBezTo>
                <a:cubicBezTo>
                  <a:pt x="1055" y="34"/>
                  <a:pt x="1059" y="40"/>
                  <a:pt x="1062" y="48"/>
                </a:cubicBezTo>
                <a:cubicBezTo>
                  <a:pt x="1064" y="58"/>
                  <a:pt x="1063" y="76"/>
                  <a:pt x="1053" y="81"/>
                </a:cubicBezTo>
                <a:cubicBezTo>
                  <a:pt x="1039" y="109"/>
                  <a:pt x="1061" y="147"/>
                  <a:pt x="1042" y="172"/>
                </a:cubicBezTo>
                <a:cubicBezTo>
                  <a:pt x="1045" y="182"/>
                  <a:pt x="1044" y="185"/>
                  <a:pt x="1053" y="190"/>
                </a:cubicBezTo>
                <a:cubicBezTo>
                  <a:pt x="1057" y="198"/>
                  <a:pt x="1058" y="205"/>
                  <a:pt x="1062" y="213"/>
                </a:cubicBezTo>
                <a:cubicBezTo>
                  <a:pt x="1063" y="224"/>
                  <a:pt x="1065" y="230"/>
                  <a:pt x="1071" y="238"/>
                </a:cubicBezTo>
                <a:cubicBezTo>
                  <a:pt x="1071" y="252"/>
                  <a:pt x="1070" y="275"/>
                  <a:pt x="1077" y="289"/>
                </a:cubicBezTo>
                <a:cubicBezTo>
                  <a:pt x="1073" y="333"/>
                  <a:pt x="1056" y="324"/>
                  <a:pt x="1015" y="328"/>
                </a:cubicBezTo>
                <a:cubicBezTo>
                  <a:pt x="1011" y="330"/>
                  <a:pt x="1006" y="331"/>
                  <a:pt x="1002" y="333"/>
                </a:cubicBezTo>
                <a:cubicBezTo>
                  <a:pt x="995" y="343"/>
                  <a:pt x="984" y="344"/>
                  <a:pt x="973" y="348"/>
                </a:cubicBezTo>
                <a:cubicBezTo>
                  <a:pt x="967" y="357"/>
                  <a:pt x="975" y="365"/>
                  <a:pt x="984" y="367"/>
                </a:cubicBezTo>
                <a:cubicBezTo>
                  <a:pt x="993" y="372"/>
                  <a:pt x="985" y="366"/>
                  <a:pt x="990" y="384"/>
                </a:cubicBezTo>
                <a:cubicBezTo>
                  <a:pt x="993" y="394"/>
                  <a:pt x="1010" y="396"/>
                  <a:pt x="1018" y="397"/>
                </a:cubicBezTo>
                <a:cubicBezTo>
                  <a:pt x="1031" y="402"/>
                  <a:pt x="1053" y="402"/>
                  <a:pt x="1068" y="403"/>
                </a:cubicBezTo>
                <a:cubicBezTo>
                  <a:pt x="1075" y="406"/>
                  <a:pt x="1083" y="408"/>
                  <a:pt x="1090" y="409"/>
                </a:cubicBezTo>
                <a:cubicBezTo>
                  <a:pt x="1101" y="414"/>
                  <a:pt x="1092" y="409"/>
                  <a:pt x="1101" y="417"/>
                </a:cubicBezTo>
                <a:cubicBezTo>
                  <a:pt x="1104" y="419"/>
                  <a:pt x="1110" y="424"/>
                  <a:pt x="1110" y="424"/>
                </a:cubicBezTo>
                <a:cubicBezTo>
                  <a:pt x="1117" y="436"/>
                  <a:pt x="1128" y="438"/>
                  <a:pt x="1135" y="450"/>
                </a:cubicBezTo>
                <a:cubicBezTo>
                  <a:pt x="1146" y="445"/>
                  <a:pt x="1149" y="449"/>
                  <a:pt x="1155" y="459"/>
                </a:cubicBezTo>
                <a:cubicBezTo>
                  <a:pt x="1157" y="471"/>
                  <a:pt x="1153" y="481"/>
                  <a:pt x="1167" y="484"/>
                </a:cubicBezTo>
                <a:cubicBezTo>
                  <a:pt x="1173" y="487"/>
                  <a:pt x="1178" y="489"/>
                  <a:pt x="1185" y="490"/>
                </a:cubicBezTo>
                <a:cubicBezTo>
                  <a:pt x="1182" y="497"/>
                  <a:pt x="1185" y="497"/>
                  <a:pt x="1188" y="504"/>
                </a:cubicBezTo>
                <a:cubicBezTo>
                  <a:pt x="1193" y="536"/>
                  <a:pt x="1199" y="568"/>
                  <a:pt x="1204" y="600"/>
                </a:cubicBezTo>
                <a:cubicBezTo>
                  <a:pt x="1204" y="613"/>
                  <a:pt x="1211" y="694"/>
                  <a:pt x="1191" y="709"/>
                </a:cubicBezTo>
                <a:cubicBezTo>
                  <a:pt x="1188" y="718"/>
                  <a:pt x="1182" y="723"/>
                  <a:pt x="1177" y="730"/>
                </a:cubicBezTo>
                <a:cubicBezTo>
                  <a:pt x="1176" y="737"/>
                  <a:pt x="1171" y="743"/>
                  <a:pt x="1165" y="747"/>
                </a:cubicBezTo>
                <a:cubicBezTo>
                  <a:pt x="1161" y="753"/>
                  <a:pt x="1158" y="755"/>
                  <a:pt x="1152" y="759"/>
                </a:cubicBezTo>
                <a:cubicBezTo>
                  <a:pt x="1147" y="768"/>
                  <a:pt x="1141" y="776"/>
                  <a:pt x="1132" y="781"/>
                </a:cubicBezTo>
                <a:cubicBezTo>
                  <a:pt x="1129" y="795"/>
                  <a:pt x="1116" y="797"/>
                  <a:pt x="1104" y="799"/>
                </a:cubicBezTo>
                <a:cubicBezTo>
                  <a:pt x="1096" y="802"/>
                  <a:pt x="1089" y="803"/>
                  <a:pt x="1080" y="804"/>
                </a:cubicBezTo>
                <a:cubicBezTo>
                  <a:pt x="1034" y="827"/>
                  <a:pt x="987" y="819"/>
                  <a:pt x="951" y="792"/>
                </a:cubicBezTo>
                <a:cubicBezTo>
                  <a:pt x="948" y="784"/>
                  <a:pt x="941" y="782"/>
                  <a:pt x="934" y="778"/>
                </a:cubicBezTo>
                <a:cubicBezTo>
                  <a:pt x="927" y="769"/>
                  <a:pt x="918" y="761"/>
                  <a:pt x="907" y="759"/>
                </a:cubicBezTo>
                <a:cubicBezTo>
                  <a:pt x="900" y="748"/>
                  <a:pt x="887" y="744"/>
                  <a:pt x="880" y="733"/>
                </a:cubicBezTo>
                <a:cubicBezTo>
                  <a:pt x="876" y="726"/>
                  <a:pt x="871" y="720"/>
                  <a:pt x="867" y="714"/>
                </a:cubicBezTo>
                <a:cubicBezTo>
                  <a:pt x="862" y="707"/>
                  <a:pt x="856" y="691"/>
                  <a:pt x="856" y="691"/>
                </a:cubicBezTo>
                <a:cubicBezTo>
                  <a:pt x="855" y="686"/>
                  <a:pt x="853" y="681"/>
                  <a:pt x="852" y="676"/>
                </a:cubicBezTo>
                <a:cubicBezTo>
                  <a:pt x="851" y="663"/>
                  <a:pt x="850" y="650"/>
                  <a:pt x="850" y="637"/>
                </a:cubicBezTo>
                <a:cubicBezTo>
                  <a:pt x="848" y="586"/>
                  <a:pt x="850" y="583"/>
                  <a:pt x="835" y="613"/>
                </a:cubicBezTo>
                <a:cubicBezTo>
                  <a:pt x="834" y="617"/>
                  <a:pt x="821" y="638"/>
                  <a:pt x="816" y="639"/>
                </a:cubicBezTo>
                <a:cubicBezTo>
                  <a:pt x="812" y="640"/>
                  <a:pt x="808" y="640"/>
                  <a:pt x="804" y="640"/>
                </a:cubicBezTo>
                <a:cubicBezTo>
                  <a:pt x="798" y="642"/>
                  <a:pt x="794" y="644"/>
                  <a:pt x="790" y="649"/>
                </a:cubicBezTo>
                <a:cubicBezTo>
                  <a:pt x="787" y="663"/>
                  <a:pt x="792" y="645"/>
                  <a:pt x="784" y="657"/>
                </a:cubicBezTo>
                <a:cubicBezTo>
                  <a:pt x="783" y="659"/>
                  <a:pt x="784" y="661"/>
                  <a:pt x="783" y="663"/>
                </a:cubicBezTo>
                <a:cubicBezTo>
                  <a:pt x="779" y="672"/>
                  <a:pt x="766" y="680"/>
                  <a:pt x="757" y="682"/>
                </a:cubicBezTo>
                <a:cubicBezTo>
                  <a:pt x="733" y="694"/>
                  <a:pt x="669" y="689"/>
                  <a:pt x="639" y="691"/>
                </a:cubicBezTo>
                <a:cubicBezTo>
                  <a:pt x="626" y="696"/>
                  <a:pt x="611" y="695"/>
                  <a:pt x="598" y="696"/>
                </a:cubicBezTo>
                <a:cubicBezTo>
                  <a:pt x="598" y="698"/>
                  <a:pt x="590" y="742"/>
                  <a:pt x="606" y="745"/>
                </a:cubicBezTo>
                <a:cubicBezTo>
                  <a:pt x="613" y="748"/>
                  <a:pt x="612" y="754"/>
                  <a:pt x="615" y="760"/>
                </a:cubicBezTo>
                <a:cubicBezTo>
                  <a:pt x="617" y="777"/>
                  <a:pt x="612" y="784"/>
                  <a:pt x="607" y="799"/>
                </a:cubicBezTo>
                <a:cubicBezTo>
                  <a:pt x="583" y="798"/>
                  <a:pt x="568" y="802"/>
                  <a:pt x="546" y="805"/>
                </a:cubicBezTo>
                <a:cubicBezTo>
                  <a:pt x="534" y="809"/>
                  <a:pt x="520" y="803"/>
                  <a:pt x="508" y="801"/>
                </a:cubicBezTo>
                <a:cubicBezTo>
                  <a:pt x="499" y="794"/>
                  <a:pt x="489" y="791"/>
                  <a:pt x="478" y="789"/>
                </a:cubicBezTo>
                <a:cubicBezTo>
                  <a:pt x="475" y="787"/>
                  <a:pt x="472" y="786"/>
                  <a:pt x="469" y="783"/>
                </a:cubicBezTo>
                <a:cubicBezTo>
                  <a:pt x="466" y="780"/>
                  <a:pt x="462" y="774"/>
                  <a:pt x="462" y="774"/>
                </a:cubicBezTo>
                <a:cubicBezTo>
                  <a:pt x="464" y="765"/>
                  <a:pt x="482" y="766"/>
                  <a:pt x="490" y="765"/>
                </a:cubicBezTo>
                <a:cubicBezTo>
                  <a:pt x="495" y="764"/>
                  <a:pt x="500" y="765"/>
                  <a:pt x="504" y="762"/>
                </a:cubicBezTo>
                <a:cubicBezTo>
                  <a:pt x="514" y="754"/>
                  <a:pt x="495" y="759"/>
                  <a:pt x="510" y="756"/>
                </a:cubicBezTo>
                <a:cubicBezTo>
                  <a:pt x="518" y="752"/>
                  <a:pt x="527" y="742"/>
                  <a:pt x="531" y="733"/>
                </a:cubicBezTo>
                <a:cubicBezTo>
                  <a:pt x="537" y="695"/>
                  <a:pt x="536" y="663"/>
                  <a:pt x="496" y="660"/>
                </a:cubicBezTo>
                <a:cubicBezTo>
                  <a:pt x="487" y="653"/>
                  <a:pt x="482" y="654"/>
                  <a:pt x="469" y="652"/>
                </a:cubicBezTo>
                <a:cubicBezTo>
                  <a:pt x="459" y="653"/>
                  <a:pt x="432" y="647"/>
                  <a:pt x="424" y="660"/>
                </a:cubicBezTo>
                <a:cubicBezTo>
                  <a:pt x="422" y="671"/>
                  <a:pt x="411" y="690"/>
                  <a:pt x="402" y="697"/>
                </a:cubicBezTo>
                <a:cubicBezTo>
                  <a:pt x="390" y="717"/>
                  <a:pt x="373" y="732"/>
                  <a:pt x="357" y="748"/>
                </a:cubicBezTo>
                <a:cubicBezTo>
                  <a:pt x="351" y="754"/>
                  <a:pt x="342" y="764"/>
                  <a:pt x="334" y="766"/>
                </a:cubicBezTo>
                <a:cubicBezTo>
                  <a:pt x="329" y="769"/>
                  <a:pt x="323" y="768"/>
                  <a:pt x="318" y="771"/>
                </a:cubicBezTo>
                <a:cubicBezTo>
                  <a:pt x="269" y="770"/>
                  <a:pt x="256" y="766"/>
                  <a:pt x="219" y="762"/>
                </a:cubicBezTo>
                <a:cubicBezTo>
                  <a:pt x="214" y="760"/>
                  <a:pt x="211" y="757"/>
                  <a:pt x="205" y="756"/>
                </a:cubicBezTo>
                <a:cubicBezTo>
                  <a:pt x="197" y="752"/>
                  <a:pt x="189" y="747"/>
                  <a:pt x="181" y="742"/>
                </a:cubicBezTo>
                <a:cubicBezTo>
                  <a:pt x="175" y="734"/>
                  <a:pt x="163" y="727"/>
                  <a:pt x="156" y="720"/>
                </a:cubicBezTo>
                <a:cubicBezTo>
                  <a:pt x="153" y="717"/>
                  <a:pt x="145" y="711"/>
                  <a:pt x="145" y="711"/>
                </a:cubicBezTo>
                <a:cubicBezTo>
                  <a:pt x="143" y="703"/>
                  <a:pt x="121" y="674"/>
                  <a:pt x="114" y="669"/>
                </a:cubicBezTo>
                <a:cubicBezTo>
                  <a:pt x="111" y="662"/>
                  <a:pt x="109" y="659"/>
                  <a:pt x="103" y="655"/>
                </a:cubicBezTo>
                <a:cubicBezTo>
                  <a:pt x="99" y="634"/>
                  <a:pt x="106" y="664"/>
                  <a:pt x="97" y="645"/>
                </a:cubicBezTo>
                <a:cubicBezTo>
                  <a:pt x="92" y="634"/>
                  <a:pt x="96" y="620"/>
                  <a:pt x="91" y="609"/>
                </a:cubicBezTo>
                <a:cubicBezTo>
                  <a:pt x="90" y="602"/>
                  <a:pt x="88" y="594"/>
                  <a:pt x="85" y="588"/>
                </a:cubicBezTo>
                <a:cubicBezTo>
                  <a:pt x="82" y="552"/>
                  <a:pt x="85" y="518"/>
                  <a:pt x="93" y="483"/>
                </a:cubicBezTo>
                <a:cubicBezTo>
                  <a:pt x="90" y="465"/>
                  <a:pt x="83" y="463"/>
                  <a:pt x="66" y="460"/>
                </a:cubicBezTo>
                <a:cubicBezTo>
                  <a:pt x="57" y="455"/>
                  <a:pt x="47" y="449"/>
                  <a:pt x="37" y="445"/>
                </a:cubicBezTo>
                <a:cubicBezTo>
                  <a:pt x="32" y="438"/>
                  <a:pt x="27" y="431"/>
                  <a:pt x="19" y="426"/>
                </a:cubicBezTo>
                <a:cubicBezTo>
                  <a:pt x="14" y="417"/>
                  <a:pt x="12" y="408"/>
                  <a:pt x="6" y="400"/>
                </a:cubicBezTo>
                <a:cubicBezTo>
                  <a:pt x="4" y="394"/>
                  <a:pt x="1" y="391"/>
                  <a:pt x="0" y="385"/>
                </a:cubicBezTo>
                <a:cubicBezTo>
                  <a:pt x="1" y="378"/>
                  <a:pt x="2" y="376"/>
                  <a:pt x="9" y="373"/>
                </a:cubicBezTo>
                <a:cubicBezTo>
                  <a:pt x="20" y="358"/>
                  <a:pt x="70" y="364"/>
                  <a:pt x="73" y="364"/>
                </a:cubicBezTo>
                <a:cubicBezTo>
                  <a:pt x="91" y="362"/>
                  <a:pt x="82" y="360"/>
                  <a:pt x="93" y="351"/>
                </a:cubicBezTo>
                <a:cubicBezTo>
                  <a:pt x="97" y="324"/>
                  <a:pt x="103" y="294"/>
                  <a:pt x="91" y="270"/>
                </a:cubicBezTo>
                <a:cubicBezTo>
                  <a:pt x="90" y="264"/>
                  <a:pt x="89" y="262"/>
                  <a:pt x="84" y="258"/>
                </a:cubicBezTo>
                <a:cubicBezTo>
                  <a:pt x="83" y="228"/>
                  <a:pt x="82" y="198"/>
                  <a:pt x="82" y="168"/>
                </a:cubicBezTo>
                <a:cubicBezTo>
                  <a:pt x="82" y="157"/>
                  <a:pt x="81" y="143"/>
                  <a:pt x="93" y="141"/>
                </a:cubicBezTo>
                <a:cubicBezTo>
                  <a:pt x="94" y="134"/>
                  <a:pt x="95" y="132"/>
                  <a:pt x="102" y="133"/>
                </a:cubicBezTo>
                <a:cubicBezTo>
                  <a:pt x="100" y="143"/>
                  <a:pt x="101" y="145"/>
                  <a:pt x="99" y="138"/>
                </a:cubicBezTo>
                <a:close/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3401" name="AutoShape 9">
            <a:extLst>
              <a:ext uri="{FF2B5EF4-FFF2-40B4-BE49-F238E27FC236}">
                <a16:creationId xmlns:a16="http://schemas.microsoft.com/office/drawing/2014/main" id="{9D6E67A0-92B8-7542-9AD0-D51B9D4A5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6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2" name="AutoShape 10">
            <a:extLst>
              <a:ext uri="{FF2B5EF4-FFF2-40B4-BE49-F238E27FC236}">
                <a16:creationId xmlns:a16="http://schemas.microsoft.com/office/drawing/2014/main" id="{982E5B31-7420-8844-840D-A512C3F41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1" y="5313363"/>
            <a:ext cx="487363" cy="488950"/>
          </a:xfrm>
          <a:prstGeom prst="plus">
            <a:avLst>
              <a:gd name="adj" fmla="val 250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3" name="AutoShape 11">
            <a:extLst>
              <a:ext uri="{FF2B5EF4-FFF2-40B4-BE49-F238E27FC236}">
                <a16:creationId xmlns:a16="http://schemas.microsoft.com/office/drawing/2014/main" id="{1355E3BC-011D-C64E-A3F2-6A689A3AB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4014788"/>
            <a:ext cx="487362" cy="487362"/>
          </a:xfrm>
          <a:prstGeom prst="plus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4" name="AutoShape 12">
            <a:extLst>
              <a:ext uri="{FF2B5EF4-FFF2-40B4-BE49-F238E27FC236}">
                <a16:creationId xmlns:a16="http://schemas.microsoft.com/office/drawing/2014/main" id="{55D697C2-A3BD-7C46-A0ED-8F379075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851276"/>
            <a:ext cx="487362" cy="487363"/>
          </a:xfrm>
          <a:prstGeom prst="plus">
            <a:avLst>
              <a:gd name="adj" fmla="val 25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43405" name="AutoShape 13">
            <a:extLst>
              <a:ext uri="{FF2B5EF4-FFF2-40B4-BE49-F238E27FC236}">
                <a16:creationId xmlns:a16="http://schemas.microsoft.com/office/drawing/2014/main" id="{6A837E6D-E7A5-4F49-8282-1E5B781A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76" y="4989513"/>
            <a:ext cx="487363" cy="487362"/>
          </a:xfrm>
          <a:prstGeom prst="plus">
            <a:avLst>
              <a:gd name="adj" fmla="val 25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59404" name="Title 15">
            <a:extLst>
              <a:ext uri="{FF2B5EF4-FFF2-40B4-BE49-F238E27FC236}">
                <a16:creationId xmlns:a16="http://schemas.microsoft.com/office/drawing/2014/main" id="{E0FEE347-C1FB-0F42-95CF-7C8990F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6201"/>
            <a:ext cx="8686800" cy="715963"/>
          </a:xfrm>
        </p:spPr>
        <p:txBody>
          <a:bodyPr/>
          <a:lstStyle/>
          <a:p>
            <a:r>
              <a:rPr lang="en-US" altLang="en-US"/>
              <a:t>Recognition task and supervision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7106D-3975-1D43-95A9-50B587A08AF2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7" grpId="0"/>
      <p:bldP spid="443398" grpId="0" animBg="1"/>
      <p:bldP spid="443401" grpId="0" animBg="1"/>
      <p:bldP spid="443402" grpId="0" animBg="1"/>
      <p:bldP spid="443403" grpId="0" animBg="1"/>
      <p:bldP spid="443404" grpId="0" animBg="1"/>
      <p:bldP spid="4434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B3C14D3D-1A87-674F-8C8C-FF624B119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85B59756-72BA-3745-9EC0-06EBBC24BC3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33588" y="304800"/>
          <a:ext cx="8177212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" name="Image" r:id="rId4" imgW="11734800" imgH="7327900" progId="">
                  <p:embed/>
                </p:oleObj>
              </mc:Choice>
              <mc:Fallback>
                <p:oleObj name="Image" r:id="rId4" imgW="11734800" imgH="7327900" progId="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85B59756-72BA-3745-9EC0-06EBBC24BC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04800"/>
                        <a:ext cx="8177212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7">
            <a:extLst>
              <a:ext uri="{FF2B5EF4-FFF2-40B4-BE49-F238E27FC236}">
                <a16:creationId xmlns:a16="http://schemas.microsoft.com/office/drawing/2014/main" id="{B4B6C5D8-7974-E142-9998-06810CDCE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5" y="5218113"/>
            <a:ext cx="158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>
            <a:extLst>
              <a:ext uri="{FF2B5EF4-FFF2-40B4-BE49-F238E27FC236}">
                <a16:creationId xmlns:a16="http://schemas.microsoft.com/office/drawing/2014/main" id="{ED75AA08-A764-4F4C-9FA7-B3885EA73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95888"/>
            <a:ext cx="225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>
            <a:extLst>
              <a:ext uri="{FF2B5EF4-FFF2-40B4-BE49-F238E27FC236}">
                <a16:creationId xmlns:a16="http://schemas.microsoft.com/office/drawing/2014/main" id="{DB507B4E-0297-944B-B48A-AD487C54A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6" y="5181600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727050" name="AutoShape 10">
            <a:extLst>
              <a:ext uri="{FF2B5EF4-FFF2-40B4-BE49-F238E27FC236}">
                <a16:creationId xmlns:a16="http://schemas.microsoft.com/office/drawing/2014/main" id="{C89AE219-61DA-F543-A692-A648520BE755}"/>
              </a:ext>
            </a:extLst>
          </p:cNvPr>
          <p:cNvSpPr>
            <a:spLocks/>
          </p:cNvSpPr>
          <p:nvPr/>
        </p:nvSpPr>
        <p:spPr bwMode="auto">
          <a:xfrm rot="5400000">
            <a:off x="7239000" y="3810000"/>
            <a:ext cx="381000" cy="4038600"/>
          </a:xfrm>
          <a:prstGeom prst="rightBrace">
            <a:avLst>
              <a:gd name="adj1" fmla="val 8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727051" name="Text Box 11">
            <a:extLst>
              <a:ext uri="{FF2B5EF4-FFF2-40B4-BE49-F238E27FC236}">
                <a16:creationId xmlns:a16="http://schemas.microsoft.com/office/drawing/2014/main" id="{AE7E0270-3D34-8649-B92A-545476398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56313"/>
            <a:ext cx="287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Definition depends on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95773-5B5C-E34C-8E03-1B5A57E9B00C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50" grpId="0" animBg="1"/>
      <p:bldP spid="7270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FB12FEF2-5949-A340-8D23-4425446F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868363"/>
          </a:xfrm>
        </p:spPr>
        <p:txBody>
          <a:bodyPr/>
          <a:lstStyle/>
          <a:p>
            <a:r>
              <a:rPr lang="en-US" altLang="en-US"/>
              <a:t>Generalization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48927403-93FE-5645-899A-D5A2956B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/>
              <a:t>How well does a learned model generalize from the data it was trained on to a new test set?</a:t>
            </a: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8522BB3-CCB8-FA48-9F1F-32FDAC07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>
            <a:extLst>
              <a:ext uri="{FF2B5EF4-FFF2-40B4-BE49-F238E27FC236}">
                <a16:creationId xmlns:a16="http://schemas.microsoft.com/office/drawing/2014/main" id="{DE440D80-D804-2247-BE96-B5C25E9F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>
            <a:extLst>
              <a:ext uri="{FF2B5EF4-FFF2-40B4-BE49-F238E27FC236}">
                <a16:creationId xmlns:a16="http://schemas.microsoft.com/office/drawing/2014/main" id="{BC6C5CC2-36E0-674F-B128-3478C52E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Training set (labels known)</a:t>
            </a:r>
          </a:p>
        </p:txBody>
      </p:sp>
      <p:sp>
        <p:nvSpPr>
          <p:cNvPr id="61447" name="TextBox 7">
            <a:extLst>
              <a:ext uri="{FF2B5EF4-FFF2-40B4-BE49-F238E27FC236}">
                <a16:creationId xmlns:a16="http://schemas.microsoft.com/office/drawing/2014/main" id="{CB179DA0-90C0-984A-9779-5E8FB3C09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188" y="4724401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Test set (labels unknown)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A7115-161E-0049-A637-67D33E65B90E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2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>
            <a:extLst>
              <a:ext uri="{FF2B5EF4-FFF2-40B4-BE49-F238E27FC236}">
                <a16:creationId xmlns:a16="http://schemas.microsoft.com/office/drawing/2014/main" id="{C351608E-1578-9045-AA1C-11110FF5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1"/>
            <a:ext cx="8229600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Generalization</a:t>
            </a:r>
          </a:p>
        </p:txBody>
      </p:sp>
      <p:sp>
        <p:nvSpPr>
          <p:cNvPr id="13315" name="Content Placeholder 5">
            <a:extLst>
              <a:ext uri="{FF2B5EF4-FFF2-40B4-BE49-F238E27FC236}">
                <a16:creationId xmlns:a16="http://schemas.microsoft.com/office/drawing/2014/main" id="{792E85D6-5C06-3849-A965-2F0B52EF5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38201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/>
              <a:t>Components of generalization error </a:t>
            </a:r>
          </a:p>
          <a:p>
            <a:pPr lvl="1" eaLnBrk="1" hangingPunct="1"/>
            <a:r>
              <a:rPr lang="en-US" altLang="en-US" sz="2000" b="1"/>
              <a:t>Bias:</a:t>
            </a:r>
            <a:r>
              <a:rPr lang="en-US" altLang="en-US" sz="200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2000" b="1"/>
              <a:t>Variance:</a:t>
            </a:r>
            <a:r>
              <a:rPr lang="en-US" altLang="en-US" sz="2000"/>
              <a:t> how much models estimated from different training sets differ from each other</a:t>
            </a:r>
          </a:p>
          <a:p>
            <a:pPr eaLnBrk="1" hangingPunct="1"/>
            <a:r>
              <a:rPr lang="en-US" altLang="en-US" sz="2400" b="1"/>
              <a:t>Underfitting:</a:t>
            </a:r>
            <a:r>
              <a:rPr lang="en-US" altLang="en-US" sz="240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/>
              <a:t>High bias and low variance</a:t>
            </a:r>
          </a:p>
          <a:p>
            <a:pPr lvl="1" eaLnBrk="1" hangingPunct="1"/>
            <a:r>
              <a:rPr lang="en-US" altLang="en-US" sz="2000"/>
              <a:t>High training error and high test error</a:t>
            </a:r>
          </a:p>
          <a:p>
            <a:pPr eaLnBrk="1" hangingPunct="1"/>
            <a:r>
              <a:rPr lang="en-US" altLang="en-US" sz="2400" b="1"/>
              <a:t>Overfitting:</a:t>
            </a:r>
            <a:r>
              <a:rPr lang="en-US" altLang="en-US" sz="240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/>
              <a:t>Low bias and high variance</a:t>
            </a:r>
          </a:p>
          <a:p>
            <a:pPr lvl="1" eaLnBrk="1" hangingPunct="1"/>
            <a:r>
              <a:rPr lang="en-US" altLang="en-US" sz="2000"/>
              <a:t>Low training error and high test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5663E-D00D-9544-AD9E-CE052146F64B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922DF018-A7BF-BF40-B3D2-B613BA35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Free Lunch Theorem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A81295B5-5830-0E48-9EE7-76E2CB38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1828800"/>
            <a:ext cx="534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8971E-D42D-A543-B80B-4571BF2DAE31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841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8A5F9-D1F1-AA49-BCC1-1D8CC46F8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22" y="1578999"/>
            <a:ext cx="8946292" cy="486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on AWS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>
            <a:extLst>
              <a:ext uri="{FF2B5EF4-FFF2-40B4-BE49-F238E27FC236}">
                <a16:creationId xmlns:a16="http://schemas.microsoft.com/office/drawing/2014/main" id="{F6D581F1-AA8C-074B-8CAF-651D5998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65ED-AD74-3D41-87C9-D053650AA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524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>
            <a:extLst>
              <a:ext uri="{FF2B5EF4-FFF2-40B4-BE49-F238E27FC236}">
                <a16:creationId xmlns:a16="http://schemas.microsoft.com/office/drawing/2014/main" id="{194A3D9B-F723-294B-9BFE-025AB85E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85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>
            <a:extLst>
              <a:ext uri="{FF2B5EF4-FFF2-40B4-BE49-F238E27FC236}">
                <a16:creationId xmlns:a16="http://schemas.microsoft.com/office/drawing/2014/main" id="{4380FF28-834E-E04E-BBD2-26303191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840164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F9B37-61AA-3D42-9CF4-E413B9301ADC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1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63A9662-57F1-944B-8A37-EE43F291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</a:t>
            </a:r>
          </a:p>
        </p:txBody>
      </p:sp>
      <p:sp>
        <p:nvSpPr>
          <p:cNvPr id="65539" name="TextBox 17">
            <a:extLst>
              <a:ext uri="{FF2B5EF4-FFF2-40B4-BE49-F238E27FC236}">
                <a16:creationId xmlns:a16="http://schemas.microsoft.com/office/drawing/2014/main" id="{7ADF7325-4949-474E-9A8E-56ED77133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341" y="1600201"/>
            <a:ext cx="10324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Total Error = Bias</a:t>
            </a:r>
            <a:r>
              <a:rPr lang="en-US" altLang="en-US" sz="24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+ Variance + Irreducible Error (noise)</a:t>
            </a:r>
          </a:p>
        </p:txBody>
      </p:sp>
      <p:sp>
        <p:nvSpPr>
          <p:cNvPr id="65540" name="TextBox 4">
            <a:extLst>
              <a:ext uri="{FF2B5EF4-FFF2-40B4-BE49-F238E27FC236}">
                <a16:creationId xmlns:a16="http://schemas.microsoft.com/office/drawing/2014/main" id="{7B51993B-DFB4-E148-A0F8-B01B2959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210051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See the following for explanations of bias-variance :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http://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scott.fortmann-roe.com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/docs/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BiasVariance.html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A785A-C3D8-304C-8D75-D7DCB092941F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749EFCAB-78EC-164F-AFFB-F8817A6B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CE49-124B-F64D-A03F-8E087C36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EA65F-A2CA-614A-B56C-C4F2ACE1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F5C2242-E6E5-894D-A932-EBBEFAE27015}"/>
              </a:ext>
            </a:extLst>
          </p:cNvPr>
          <p:cNvSpPr/>
          <p:nvPr/>
        </p:nvSpPr>
        <p:spPr>
          <a:xfrm>
            <a:off x="3340101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35627CA-5BFE-5D47-A4DC-7A3B5CE8B414}"/>
              </a:ext>
            </a:extLst>
          </p:cNvPr>
          <p:cNvSpPr/>
          <p:nvPr/>
        </p:nvSpPr>
        <p:spPr>
          <a:xfrm>
            <a:off x="3352801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01274-D4FA-6649-934D-836302BF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BE0FBF-AC27-214C-ADC2-744C1E90A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1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25246-748B-1148-BDAC-6DF5FF2AB019}"/>
              </a:ext>
            </a:extLst>
          </p:cNvPr>
          <p:cNvCxnSpPr/>
          <p:nvPr/>
        </p:nvCxnSpPr>
        <p:spPr>
          <a:xfrm rot="5400000">
            <a:off x="3620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50B1EC-41AA-594F-8C69-B80DC08D48E5}"/>
              </a:ext>
            </a:extLst>
          </p:cNvPr>
          <p:cNvCxnSpPr/>
          <p:nvPr/>
        </p:nvCxnSpPr>
        <p:spPr>
          <a:xfrm rot="5400000">
            <a:off x="7123907" y="3239295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04944-A386-C84C-A07A-C7CB7B83F32E}"/>
              </a:ext>
            </a:extLst>
          </p:cNvPr>
          <p:cNvSpPr/>
          <p:nvPr/>
        </p:nvSpPr>
        <p:spPr>
          <a:xfrm>
            <a:off x="3200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218B-BBED-984D-9042-F250119BB144}"/>
              </a:ext>
            </a:extLst>
          </p:cNvPr>
          <p:cNvSpPr/>
          <p:nvPr/>
        </p:nvSpPr>
        <p:spPr>
          <a:xfrm>
            <a:off x="3276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6573" name="Group 12">
            <a:extLst>
              <a:ext uri="{FF2B5EF4-FFF2-40B4-BE49-F238E27FC236}">
                <a16:creationId xmlns:a16="http://schemas.microsoft.com/office/drawing/2014/main" id="{DC8C8A60-6690-E741-B7E1-7AF40271A329}"/>
              </a:ext>
            </a:extLst>
          </p:cNvPr>
          <p:cNvGrpSpPr>
            <a:grpSpLocks/>
          </p:cNvGrpSpPr>
          <p:nvPr/>
        </p:nvGrpSpPr>
        <p:grpSpPr bwMode="auto">
          <a:xfrm>
            <a:off x="2944814" y="2771776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D5059DF-3DA3-D242-BC79-4300294F41D5}"/>
                </a:ext>
              </a:extLst>
            </p:cNvPr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3A35C6-55B4-B64C-9B2E-CB714D37C5AA}"/>
                </a:ext>
              </a:extLst>
            </p:cNvPr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>
              <a:extLst>
                <a:ext uri="{FF2B5EF4-FFF2-40B4-BE49-F238E27FC236}">
                  <a16:creationId xmlns:a16="http://schemas.microsoft.com/office/drawing/2014/main" id="{892D7113-A5BC-7E47-A1BB-78F81D827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6578" name="TextBox 8">
              <a:extLst>
                <a:ext uri="{FF2B5EF4-FFF2-40B4-BE49-F238E27FC236}">
                  <a16:creationId xmlns:a16="http://schemas.microsoft.com/office/drawing/2014/main" id="{3B9AD1A5-94ED-7341-BB2F-6535594B9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6579" name="TextBox 9">
              <a:extLst>
                <a:ext uri="{FF2B5EF4-FFF2-40B4-BE49-F238E27FC236}">
                  <a16:creationId xmlns:a16="http://schemas.microsoft.com/office/drawing/2014/main" id="{5D4BDE3B-401D-1645-8407-31EA65750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6580" name="TextBox 10">
              <a:extLst>
                <a:ext uri="{FF2B5EF4-FFF2-40B4-BE49-F238E27FC236}">
                  <a16:creationId xmlns:a16="http://schemas.microsoft.com/office/drawing/2014/main" id="{3D68B668-CEE9-FE4E-B70D-3224DFAB6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D38745F-92A3-D847-8E09-431E16F9E5A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51D3EDA2-52C2-B442-8D49-097B7DB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tradeoff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48DD9E-33AD-1548-A9EA-D836A370E3B6}"/>
              </a:ext>
            </a:extLst>
          </p:cNvPr>
          <p:cNvSpPr/>
          <p:nvPr/>
        </p:nvSpPr>
        <p:spPr>
          <a:xfrm>
            <a:off x="3465514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890322-FF12-F94C-804F-B4050E2873EB}"/>
              </a:ext>
            </a:extLst>
          </p:cNvPr>
          <p:cNvSpPr/>
          <p:nvPr/>
        </p:nvSpPr>
        <p:spPr>
          <a:xfrm>
            <a:off x="3478214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0AEEA-DE33-9340-917E-D00EF53A4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Many training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777B2-0148-4542-951C-A9A2A56C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Few training examples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E2AB9-98A9-A046-A19A-E33FEEC0327A}"/>
              </a:ext>
            </a:extLst>
          </p:cNvPr>
          <p:cNvSpPr/>
          <p:nvPr/>
        </p:nvSpPr>
        <p:spPr>
          <a:xfrm>
            <a:off x="3467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592" name="Group 12">
            <a:extLst>
              <a:ext uri="{FF2B5EF4-FFF2-40B4-BE49-F238E27FC236}">
                <a16:creationId xmlns:a16="http://schemas.microsoft.com/office/drawing/2014/main" id="{59633250-7147-5E49-BEA1-A025C90DE834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9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9D1E97-5659-6D4D-9D01-8A3D81681953}"/>
                </a:ext>
              </a:extLst>
            </p:cNvPr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DC24E-6FB3-A84B-BF91-48E9F55A6BF9}"/>
                </a:ext>
              </a:extLst>
            </p:cNvPr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>
              <a:extLst>
                <a:ext uri="{FF2B5EF4-FFF2-40B4-BE49-F238E27FC236}">
                  <a16:creationId xmlns:a16="http://schemas.microsoft.com/office/drawing/2014/main" id="{09DE3018-C646-4346-B02F-19F47E2F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67598" name="TextBox 8">
              <a:extLst>
                <a:ext uri="{FF2B5EF4-FFF2-40B4-BE49-F238E27FC236}">
                  <a16:creationId xmlns:a16="http://schemas.microsoft.com/office/drawing/2014/main" id="{33CF620D-DF93-AB4D-962E-AE12D1BCE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Variance</a:t>
              </a:r>
            </a:p>
          </p:txBody>
        </p:sp>
        <p:sp>
          <p:nvSpPr>
            <p:cNvPr id="67599" name="TextBox 9">
              <a:extLst>
                <a:ext uri="{FF2B5EF4-FFF2-40B4-BE49-F238E27FC236}">
                  <a16:creationId xmlns:a16="http://schemas.microsoft.com/office/drawing/2014/main" id="{83DAFB24-E616-5F4D-BBFE-B2CFF5655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High Bias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Low Variance</a:t>
              </a:r>
            </a:p>
          </p:txBody>
        </p:sp>
        <p:sp>
          <p:nvSpPr>
            <p:cNvPr id="67600" name="TextBox 10">
              <a:extLst>
                <a:ext uri="{FF2B5EF4-FFF2-40B4-BE49-F238E27FC236}">
                  <a16:creationId xmlns:a16="http://schemas.microsoft.com/office/drawing/2014/main" id="{4AA981A8-FEC4-5447-A1D5-116625B72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Test Error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46A337C-3284-204C-921C-C62D748B211F}"/>
              </a:ext>
            </a:extLst>
          </p:cNvPr>
          <p:cNvSpPr/>
          <p:nvPr/>
        </p:nvSpPr>
        <p:spPr>
          <a:xfrm>
            <a:off x="3467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0A7C6-EF0F-3544-98CF-8C5880D911C5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A4B31091-1B0A-194A-A349-D0DBCF77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Training Size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46C5A8F-AF26-5D46-A0DA-A6058FE84335}"/>
              </a:ext>
            </a:extLst>
          </p:cNvPr>
          <p:cNvSpPr/>
          <p:nvPr/>
        </p:nvSpPr>
        <p:spPr>
          <a:xfrm>
            <a:off x="3452814" y="3644901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59E74E-B33A-3147-9545-4D3EF73B941A}"/>
              </a:ext>
            </a:extLst>
          </p:cNvPr>
          <p:cNvSpPr/>
          <p:nvPr/>
        </p:nvSpPr>
        <p:spPr>
          <a:xfrm>
            <a:off x="3440114" y="530860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B9F68-40D2-8A49-8F77-A5200A26A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4354514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A1379-5301-7D4B-A1F4-5D6D306E9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5497514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1F19E-C5AC-5E4C-8534-F9A77605B5AA}"/>
              </a:ext>
            </a:extLst>
          </p:cNvPr>
          <p:cNvCxnSpPr/>
          <p:nvPr/>
        </p:nvCxnSpPr>
        <p:spPr>
          <a:xfrm rot="5400000" flipH="1" flipV="1">
            <a:off x="3544094" y="499030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7D0845-2B53-D94D-8E7D-2C8A4D215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80060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7FDA40-3650-F84A-A700-6E62324A5DB9}"/>
              </a:ext>
            </a:extLst>
          </p:cNvPr>
          <p:cNvSpPr/>
          <p:nvPr/>
        </p:nvSpPr>
        <p:spPr>
          <a:xfrm>
            <a:off x="3441700" y="525780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4C15C-A38E-0146-B27B-37FB49308BBE}"/>
              </a:ext>
            </a:extLst>
          </p:cNvPr>
          <p:cNvSpPr/>
          <p:nvPr/>
        </p:nvSpPr>
        <p:spPr>
          <a:xfrm>
            <a:off x="3443288" y="300990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619" name="Group 3">
            <a:extLst>
              <a:ext uri="{FF2B5EF4-FFF2-40B4-BE49-F238E27FC236}">
                <a16:creationId xmlns:a16="http://schemas.microsoft.com/office/drawing/2014/main" id="{CF75B5CF-C572-1340-B687-C98692C41008}"/>
              </a:ext>
            </a:extLst>
          </p:cNvPr>
          <p:cNvGrpSpPr>
            <a:grpSpLocks/>
          </p:cNvGrpSpPr>
          <p:nvPr/>
        </p:nvGrpSpPr>
        <p:grpSpPr bwMode="auto">
          <a:xfrm>
            <a:off x="3059114" y="2668588"/>
            <a:ext cx="4789487" cy="3568700"/>
            <a:chOff x="1535668" y="2667794"/>
            <a:chExt cx="4788932" cy="35689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C8AF627-3E09-874A-88D7-D3ECCBA2822A}"/>
                </a:ext>
              </a:extLst>
            </p:cNvPr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623" name="TextBox 6">
              <a:extLst>
                <a:ext uri="{FF2B5EF4-FFF2-40B4-BE49-F238E27FC236}">
                  <a16:creationId xmlns:a16="http://schemas.microsoft.com/office/drawing/2014/main" id="{A8244163-695D-FD41-8BFD-F7CAB5CBD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68624" name="TextBox 9">
              <a:extLst>
                <a:ext uri="{FF2B5EF4-FFF2-40B4-BE49-F238E27FC236}">
                  <a16:creationId xmlns:a16="http://schemas.microsoft.com/office/drawing/2014/main" id="{A144A643-9EA4-A142-B2F4-EBA1E64B1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95CC2D-A9F6-F34E-A55A-B80FC777A656}"/>
                </a:ext>
              </a:extLst>
            </p:cNvPr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20" name="Rectangle 19">
            <a:extLst>
              <a:ext uri="{FF2B5EF4-FFF2-40B4-BE49-F238E27FC236}">
                <a16:creationId xmlns:a16="http://schemas.microsoft.com/office/drawing/2014/main" id="{34CDD55B-F6A5-B24A-A3BD-C31BBE62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198120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9CAAA-AFEA-DB47-A905-AC338412A5C6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D9D0CDD-DB1E-8349-8F3D-D93390AC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98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Remember…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4ECB-1F12-D646-B93A-588FD6AB0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5" y="1321527"/>
            <a:ext cx="5638800" cy="513556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No classifier is inherently better than any other: you need to make assumptions to generalize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Font typeface="Arial" charset="0"/>
              <a:buChar char="•"/>
              <a:defRPr/>
            </a:pPr>
            <a:r>
              <a:rPr lang="en-US" dirty="0"/>
              <a:t>Three kinds of error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Inherent: unavoidable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Bias: due to over-simplifications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Variance: due to inability to perfectly estimate parameters from limited data</a:t>
            </a:r>
          </a:p>
        </p:txBody>
      </p:sp>
      <p:pic>
        <p:nvPicPr>
          <p:cNvPr id="70660" name="Picture 2">
            <a:extLst>
              <a:ext uri="{FF2B5EF4-FFF2-40B4-BE49-F238E27FC236}">
                <a16:creationId xmlns:a16="http://schemas.microsoft.com/office/drawing/2014/main" id="{4BFBB258-B61A-484D-8F88-6BE6850B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32004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2FD7A-31DD-CB44-8A9C-517C132A7192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55CB-98C8-FE47-B421-F775F6E3FD80}"/>
              </a:ext>
            </a:extLst>
          </p:cNvPr>
          <p:cNvSpPr txBox="1"/>
          <p:nvPr/>
        </p:nvSpPr>
        <p:spPr>
          <a:xfrm>
            <a:off x="8839201" y="6581776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8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C77582D6-D622-2A44-B284-EBF50B86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reduce variance?</a:t>
            </a:r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1A07D191-3D2C-9D4A-BCA1-56CFBE5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Choose a simpler classifier</a:t>
            </a:r>
          </a:p>
          <a:p>
            <a:endParaRPr lang="en-US" altLang="en-US"/>
          </a:p>
          <a:p>
            <a:r>
              <a:rPr lang="en-US" altLang="en-US"/>
              <a:t>Regularize the parameters</a:t>
            </a:r>
          </a:p>
          <a:p>
            <a:endParaRPr lang="en-US" altLang="en-US"/>
          </a:p>
          <a:p>
            <a:r>
              <a:rPr lang="en-US" altLang="en-US"/>
              <a:t>Get more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464D3-D5D9-F444-947C-A58E49DCA151}"/>
              </a:ext>
            </a:extLst>
          </p:cNvPr>
          <p:cNvSpPr txBox="1"/>
          <p:nvPr/>
        </p:nvSpPr>
        <p:spPr>
          <a:xfrm>
            <a:off x="8999538" y="6581776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Arial" charset="0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latin typeface="Arial" charset="0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4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04B86469-BEA8-6B41-ADFA-D004D64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395C3A06-3B9B-204C-AFBC-8003E6C86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/>
              <a:t>K-nearest neighbor</a:t>
            </a:r>
          </a:p>
          <a:p>
            <a:r>
              <a:rPr lang="en-US" altLang="en-US" b="1"/>
              <a:t>SVM</a:t>
            </a:r>
          </a:p>
          <a:p>
            <a:r>
              <a:rPr lang="en-US" altLang="en-US" b="1"/>
              <a:t>Boosted Decision Trees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Naïve Bayes</a:t>
            </a:r>
          </a:p>
          <a:p>
            <a:r>
              <a:rPr lang="en-US" altLang="en-US"/>
              <a:t>Bayesian network</a:t>
            </a:r>
          </a:p>
          <a:p>
            <a:r>
              <a:rPr lang="en-US" altLang="en-US"/>
              <a:t>Logistic regression</a:t>
            </a:r>
          </a:p>
          <a:p>
            <a:r>
              <a:rPr lang="en-US" altLang="en-US"/>
              <a:t>Randomized Forests</a:t>
            </a:r>
          </a:p>
          <a:p>
            <a:r>
              <a:rPr lang="en-US" altLang="en-US"/>
              <a:t>RBMs</a:t>
            </a:r>
          </a:p>
          <a:p>
            <a:r>
              <a:rPr lang="en-US" altLang="en-US"/>
              <a:t>Etc.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8565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training and testing</a:t>
            </a:r>
          </a:p>
          <a:p>
            <a:pPr lvl="1"/>
            <a:r>
              <a:rPr lang="en-US" dirty="0"/>
              <a:t>Images, Text, Audio, Video, Structured Data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The trained network to fulfill a specific purpose based on specific data</a:t>
            </a:r>
          </a:p>
          <a:p>
            <a:r>
              <a:rPr lang="en-US" dirty="0"/>
              <a:t>Loss functions</a:t>
            </a:r>
          </a:p>
          <a:p>
            <a:pPr lvl="1"/>
            <a:r>
              <a:rPr lang="en-US" dirty="0"/>
              <a:t>Training error: error obtained when model is run on training data</a:t>
            </a:r>
          </a:p>
          <a:p>
            <a:pPr lvl="1"/>
            <a:r>
              <a:rPr lang="en-US" dirty="0"/>
              <a:t>Test error: error obtained when model is run on unseen data</a:t>
            </a:r>
          </a:p>
          <a:p>
            <a:r>
              <a:rPr lang="en-US" dirty="0" err="1"/>
              <a:t>Optimisation</a:t>
            </a:r>
            <a:r>
              <a:rPr lang="en-US" dirty="0"/>
              <a:t> Algorithms</a:t>
            </a:r>
          </a:p>
          <a:p>
            <a:pPr lvl="1"/>
            <a:r>
              <a:rPr lang="en-US" dirty="0"/>
              <a:t>Algorithms to </a:t>
            </a:r>
            <a:r>
              <a:rPr lang="en-US" dirty="0" err="1"/>
              <a:t>minimise</a:t>
            </a:r>
            <a:r>
              <a:rPr lang="en-US" dirty="0"/>
              <a:t>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5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9A6C-330E-F248-9741-7D9B9E2C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890F-885C-6644-B584-5047A7A0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 Classification (logistic regression)</a:t>
            </a:r>
          </a:p>
          <a:p>
            <a:pPr lvl="1"/>
            <a:r>
              <a:rPr lang="en-AU" dirty="0"/>
              <a:t>"Is this email spam or not spam?"</a:t>
            </a:r>
          </a:p>
          <a:p>
            <a:pPr lvl="1"/>
            <a:r>
              <a:rPr lang="en-AU" dirty="0"/>
              <a:t>"Will the customer buy this product?"</a:t>
            </a:r>
          </a:p>
          <a:p>
            <a:r>
              <a:rPr lang="en-AU" dirty="0"/>
              <a:t>Multiclass Classification (multinomial logistic regression)</a:t>
            </a:r>
          </a:p>
          <a:p>
            <a:pPr lvl="1"/>
            <a:r>
              <a:rPr lang="en-AU" dirty="0"/>
              <a:t>"Is this product a book, movie, or clothing?"</a:t>
            </a:r>
          </a:p>
          <a:p>
            <a:pPr lvl="1"/>
            <a:r>
              <a:rPr lang="en-AU" dirty="0"/>
              <a:t>"Is this movie a romantic comedy, documentary, or thriller?"</a:t>
            </a:r>
          </a:p>
          <a:p>
            <a:pPr lvl="1"/>
            <a:r>
              <a:rPr lang="en-AU" dirty="0"/>
              <a:t>"Which category of products is most interesting to this customer?”</a:t>
            </a:r>
          </a:p>
          <a:p>
            <a:r>
              <a:rPr lang="en-AU" dirty="0"/>
              <a:t>Regression (linear regression)</a:t>
            </a:r>
          </a:p>
          <a:p>
            <a:pPr lvl="1"/>
            <a:r>
              <a:rPr lang="en-AU" dirty="0"/>
              <a:t>"What will the temperature be in Crawley tomorrow?"</a:t>
            </a:r>
          </a:p>
          <a:p>
            <a:pPr lvl="1"/>
            <a:r>
              <a:rPr lang="en-AU" dirty="0"/>
              <a:t>"For this product, how many units will sell?"</a:t>
            </a:r>
          </a:p>
          <a:p>
            <a:pPr lvl="1"/>
            <a:r>
              <a:rPr lang="en-AU" dirty="0"/>
              <a:t>"What price will this house sell for?"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D2FAE-A428-4E48-A3B4-D709DD2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FFDC-2A54-9C4D-AE0D-1E0D1769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156-D589-2449-8A09-DDE505D9D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AU" sz="2200" b="1"/>
              <a:t>Amazon Rekognition</a:t>
            </a:r>
            <a:r>
              <a:rPr lang="en-AU" sz="2200"/>
              <a:t>, an image analysis and facial recognition service.</a:t>
            </a:r>
          </a:p>
          <a:p>
            <a:r>
              <a:rPr lang="en-AU" sz="2200" b="1"/>
              <a:t>Amazon Polly</a:t>
            </a:r>
            <a:r>
              <a:rPr lang="en-AU" sz="2200"/>
              <a:t>, a text-to-speech service.</a:t>
            </a:r>
          </a:p>
          <a:p>
            <a:r>
              <a:rPr lang="en-AU" sz="2200" b="1"/>
              <a:t>Amazon Lex</a:t>
            </a:r>
            <a:r>
              <a:rPr lang="en-AU" sz="2200"/>
              <a:t>, which uses automatic speech recognition and natural language understanding to create chatbots and conversational interfaces.</a:t>
            </a:r>
          </a:p>
          <a:p>
            <a:r>
              <a:rPr lang="en-AU" sz="2200" b="1"/>
              <a:t>Amazon Machine Learning</a:t>
            </a:r>
            <a:r>
              <a:rPr lang="en-AU" sz="2200"/>
              <a:t>, which contains a series of visualization tools to analyze data without the need to learn complex machine learning code.</a:t>
            </a:r>
          </a:p>
          <a:p>
            <a:r>
              <a:rPr lang="en-AU" sz="2200" b="1"/>
              <a:t>Amazon Elastic MapReduce (EMR)</a:t>
            </a:r>
            <a:r>
              <a:rPr lang="en-AU" sz="2200"/>
              <a:t>, a managed </a:t>
            </a:r>
            <a:r>
              <a:rPr lang="en-AU" sz="2200">
                <a:hlinkClick r:id="rId3"/>
              </a:rPr>
              <a:t>Hadoop</a:t>
            </a:r>
            <a:r>
              <a:rPr lang="en-AU" sz="2200"/>
              <a:t> framework designed to perform log analysis, predictive analytics, real-time analytics, and other big data operations.</a:t>
            </a:r>
          </a:p>
          <a:p>
            <a:r>
              <a:rPr lang="en-AU" sz="2200" b="1"/>
              <a:t>Spark</a:t>
            </a:r>
            <a:r>
              <a:rPr lang="en-AU" sz="2200"/>
              <a:t>, an Apache product that runs inside of Amazon EMR as a distributed processing system for big data workloads.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CBDD9-8B45-2F4B-BDA3-67383BE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88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Datasource</a:t>
            </a:r>
            <a:r>
              <a:rPr lang="en-US" dirty="0"/>
              <a:t>: metadata about input data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Location (S3, Redshift, MySQL)</a:t>
            </a:r>
          </a:p>
          <a:p>
            <a:pPr lvl="1"/>
            <a:r>
              <a:rPr lang="en-US" dirty="0"/>
              <a:t>Observation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Summary statistics</a:t>
            </a:r>
          </a:p>
          <a:p>
            <a:r>
              <a:rPr lang="en-US" dirty="0"/>
              <a:t>ML Models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Model Size, Number of Passes, </a:t>
            </a:r>
            <a:r>
              <a:rPr lang="en-US" dirty="0" err="1"/>
              <a:t>Regularisation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0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3BDC-B2D2-A741-8576-4F204B19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Machine Learning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CC82-6F40-004F-B039-15CDB078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Evaluations: means by which a model is assessed</a:t>
            </a:r>
          </a:p>
          <a:p>
            <a:pPr lvl="1"/>
            <a:r>
              <a:rPr lang="en-US" dirty="0"/>
              <a:t>Model insights: overall summary of predictive performance of a model</a:t>
            </a:r>
          </a:p>
          <a:p>
            <a:pPr lvl="1"/>
            <a:r>
              <a:rPr lang="en-US" dirty="0"/>
              <a:t>AUC: Area under the ROC Curve: ability of a binary model to predict a higher score for positive examples than negative examples</a:t>
            </a:r>
          </a:p>
          <a:p>
            <a:pPr lvl="1"/>
            <a:r>
              <a:rPr lang="en-US" dirty="0"/>
              <a:t>Macro-averaged F1-score: evaluate predictive performance of multiclass models</a:t>
            </a:r>
          </a:p>
          <a:p>
            <a:pPr lvl="1"/>
            <a:r>
              <a:rPr lang="en-US" dirty="0"/>
              <a:t>RMSE: Root Mean Square Error evaluates predictive performance of regression models</a:t>
            </a:r>
          </a:p>
          <a:p>
            <a:pPr lvl="1"/>
            <a:r>
              <a:rPr lang="en-US" dirty="0"/>
              <a:t>Cut-off: discriminant value converted to 0 and 1 labels</a:t>
            </a:r>
          </a:p>
          <a:p>
            <a:pPr lvl="1"/>
            <a:r>
              <a:rPr lang="en-US" dirty="0"/>
              <a:t>Accuracy: % correct predictions</a:t>
            </a:r>
          </a:p>
          <a:p>
            <a:pPr lvl="1"/>
            <a:r>
              <a:rPr lang="en-US" dirty="0"/>
              <a:t>Precision and Recall (sensitivity)</a:t>
            </a:r>
          </a:p>
        </p:txBody>
      </p:sp>
    </p:spTree>
    <p:extLst>
      <p:ext uri="{BB962C8B-B14F-4D97-AF65-F5344CB8AC3E}">
        <p14:creationId xmlns:p14="http://schemas.microsoft.com/office/powerpoint/2010/main" val="3649119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DEA2-4E35-A546-B395-D4F6974A5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" r="3783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E4D86-5BD5-3047-93CA-4B6CE07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/>
              <a:t>Precision and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4434-8933-374C-9EB4-AB239862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dirty="0"/>
              <a:t>A dog recognition program </a:t>
            </a:r>
            <a:r>
              <a:rPr lang="en-US" dirty="0" err="1"/>
              <a:t>recognises</a:t>
            </a:r>
            <a:r>
              <a:rPr lang="en-US" dirty="0"/>
              <a:t> 8 dogs in a picture of 12 dogs and some cats</a:t>
            </a:r>
          </a:p>
          <a:p>
            <a:r>
              <a:rPr lang="en-US" dirty="0"/>
              <a:t>Of the 8 dogs, 5 are true positives (actual dogs) and 3 are cats (false positives)</a:t>
            </a:r>
          </a:p>
          <a:p>
            <a:pPr lvl="1"/>
            <a:r>
              <a:rPr lang="en-US" dirty="0"/>
              <a:t>Programs precision is 5/8 and recall 5/12</a:t>
            </a:r>
          </a:p>
          <a:p>
            <a:r>
              <a:rPr lang="en-US" dirty="0"/>
              <a:t>F1 score</a:t>
            </a:r>
          </a:p>
          <a:p>
            <a:pPr lvl="1"/>
            <a:r>
              <a:rPr lang="en-US" dirty="0"/>
              <a:t>harmonic mean of precision and recall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DE6D-880A-D145-8115-A7179514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895725" cy="36512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Source: </a:t>
            </a:r>
            <a:r>
              <a:rPr lang="en-GB" dirty="0" err="1"/>
              <a:t>Wikepedia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C14A-E4EB-C44C-A6A2-43BEB7E3B920}"/>
              </a:ext>
            </a:extLst>
          </p:cNvPr>
          <p:cNvSpPr txBox="1"/>
          <p:nvPr/>
        </p:nvSpPr>
        <p:spPr>
          <a:xfrm>
            <a:off x="2344877" y="5400139"/>
            <a:ext cx="33554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 precision * recall</a:t>
            </a:r>
          </a:p>
          <a:p>
            <a:pPr algn="r"/>
            <a:r>
              <a:rPr lang="en-US" dirty="0"/>
              <a:t>F1 =  2 * ---------------------</a:t>
            </a:r>
          </a:p>
          <a:p>
            <a:pPr algn="r"/>
            <a:r>
              <a:rPr lang="en-US" dirty="0"/>
              <a:t>precision + recall</a:t>
            </a:r>
          </a:p>
        </p:txBody>
      </p:sp>
    </p:spTree>
    <p:extLst>
      <p:ext uri="{BB962C8B-B14F-4D97-AF65-F5344CB8AC3E}">
        <p14:creationId xmlns:p14="http://schemas.microsoft.com/office/powerpoint/2010/main" val="93855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8050-1FE8-F647-BCA9-F8B211C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9D75C-6B18-5F45-8144-35639D1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Collect labeled data</a:t>
            </a:r>
          </a:p>
          <a:p>
            <a:pPr lvl="1"/>
            <a:r>
              <a:rPr lang="en-US" dirty="0"/>
              <a:t>Target data – data labelled with correct answer</a:t>
            </a:r>
          </a:p>
          <a:p>
            <a:pPr lvl="1"/>
            <a:r>
              <a:rPr lang="en-US" dirty="0"/>
              <a:t>Variables/features: attributes of the data</a:t>
            </a:r>
          </a:p>
          <a:p>
            <a:r>
              <a:rPr lang="en-US" dirty="0" err="1"/>
              <a:t>Analyse</a:t>
            </a:r>
            <a:r>
              <a:rPr lang="en-US" dirty="0"/>
              <a:t> your data</a:t>
            </a:r>
          </a:p>
          <a:p>
            <a:pPr lvl="1"/>
            <a:r>
              <a:rPr lang="en-US" dirty="0"/>
              <a:t>Data clean: missing data, outliers, abhorrent data</a:t>
            </a:r>
          </a:p>
          <a:p>
            <a:pPr lvl="1"/>
            <a:r>
              <a:rPr lang="en-US" dirty="0"/>
              <a:t>Understand the data: dominant variables, relationships, descriptive statistics</a:t>
            </a:r>
          </a:p>
          <a:p>
            <a:pPr lvl="1"/>
            <a:r>
              <a:rPr lang="en-US" dirty="0"/>
              <a:t>Variable-target correlations: high correlation →</a:t>
            </a:r>
            <a:r>
              <a:rPr lang="en-US" dirty="0">
                <a:sym typeface="Wingdings" pitchFamily="2" charset="2"/>
              </a:rPr>
              <a:t> higher predictive power</a:t>
            </a:r>
          </a:p>
          <a:p>
            <a:r>
              <a:rPr lang="en-US" dirty="0">
                <a:sym typeface="Wingdings" pitchFamily="2" charset="2"/>
              </a:rPr>
              <a:t>Feature processing</a:t>
            </a:r>
          </a:p>
          <a:p>
            <a:pPr lvl="1"/>
            <a:r>
              <a:rPr lang="en-US" dirty="0">
                <a:sym typeface="Wingdings" pitchFamily="2" charset="2"/>
              </a:rPr>
              <a:t>Replacing missing data with meaningful default</a:t>
            </a:r>
          </a:p>
          <a:p>
            <a:pPr lvl="1"/>
            <a:r>
              <a:rPr lang="en-US" dirty="0">
                <a:sym typeface="Wingdings" pitchFamily="2" charset="2"/>
              </a:rPr>
              <a:t>Cartesian products: e.g. </a:t>
            </a:r>
            <a:r>
              <a:rPr lang="en-US" dirty="0" err="1">
                <a:sym typeface="Wingdings" pitchFamily="2" charset="2"/>
              </a:rPr>
              <a:t>urban,suburban</a:t>
            </a:r>
            <a:r>
              <a:rPr lang="en-US" dirty="0">
                <a:sym typeface="Wingdings" pitchFamily="2" charset="2"/>
              </a:rPr>
              <a:t>, rural * state</a:t>
            </a:r>
          </a:p>
          <a:p>
            <a:pPr lvl="1"/>
            <a:r>
              <a:rPr lang="en-US" dirty="0">
                <a:sym typeface="Wingdings" pitchFamily="2" charset="2"/>
              </a:rPr>
              <a:t>Non-linear transformations: e.g. age into bins</a:t>
            </a:r>
          </a:p>
          <a:p>
            <a:pPr lvl="1"/>
            <a:r>
              <a:rPr lang="en-US" dirty="0">
                <a:sym typeface="Wingdings" pitchFamily="2" charset="2"/>
              </a:rPr>
              <a:t>Domain-specific features: e.g. length, breadth, height combined as volume</a:t>
            </a:r>
          </a:p>
          <a:p>
            <a:pPr lvl="1"/>
            <a:r>
              <a:rPr lang="en-US" dirty="0">
                <a:sym typeface="Wingdings" pitchFamily="2" charset="2"/>
              </a:rPr>
              <a:t>Variable-specific features: e.g. text as n-grams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13466-C26C-3146-8CCE-BA25C8EC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21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A0DD-7DB5-964E-8102-94016AAB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App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8D42-54D1-8442-83E6-3F1640E55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into training (70-80%) and evaluation (30-20%)</a:t>
            </a:r>
          </a:p>
          <a:p>
            <a:pPr lvl="1"/>
            <a:r>
              <a:rPr lang="en-US" dirty="0"/>
              <a:t>either the first 70% or random selection</a:t>
            </a:r>
          </a:p>
          <a:p>
            <a:r>
              <a:rPr lang="en-US" dirty="0"/>
              <a:t>Select an ML Model</a:t>
            </a:r>
          </a:p>
          <a:p>
            <a:pPr lvl="1"/>
            <a:r>
              <a:rPr lang="en-US" dirty="0"/>
              <a:t>AWS ML uses a linear model for learning: calculates the relative weights for variables in calculating a target</a:t>
            </a:r>
          </a:p>
          <a:p>
            <a:pPr lvl="1"/>
            <a:r>
              <a:rPr lang="en-US" dirty="0"/>
              <a:t>For learning, uses a combination of a loss function and </a:t>
            </a:r>
            <a:r>
              <a:rPr lang="en-US" dirty="0" err="1"/>
              <a:t>optimisation</a:t>
            </a:r>
            <a:r>
              <a:rPr lang="en-US" dirty="0"/>
              <a:t> algorithm</a:t>
            </a:r>
          </a:p>
          <a:p>
            <a:pPr lvl="1"/>
            <a:r>
              <a:rPr lang="en-US" dirty="0" err="1"/>
              <a:t>Optimisation</a:t>
            </a:r>
            <a:r>
              <a:rPr lang="en-US" dirty="0"/>
              <a:t> algorithm is Stochastic Gradient Descent (SGD)</a:t>
            </a:r>
          </a:p>
          <a:p>
            <a:pPr lvl="1"/>
            <a:r>
              <a:rPr lang="en-US" dirty="0"/>
              <a:t>Learning algorithms:</a:t>
            </a:r>
          </a:p>
          <a:p>
            <a:pPr lvl="2"/>
            <a:r>
              <a:rPr lang="en-US" dirty="0"/>
              <a:t>Binary classification: Logistic regression</a:t>
            </a:r>
          </a:p>
          <a:p>
            <a:pPr lvl="2"/>
            <a:r>
              <a:rPr lang="en-US" dirty="0"/>
              <a:t>Multiclass classification: Multinomial logistic regression</a:t>
            </a:r>
          </a:p>
          <a:p>
            <a:pPr lvl="2"/>
            <a:r>
              <a:rPr lang="en-US" dirty="0"/>
              <a:t>Regression: linear regression (squared loss function)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C8CFA-6673-944E-8072-07C8AB16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96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B0A-0C13-0B4A-82D0-69F76F7F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2C143-C743-AD4C-97DE-E455FE2F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parameters that can be tuned or left to defaults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Model size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Data shuffling</a:t>
            </a:r>
          </a:p>
          <a:p>
            <a:pPr lvl="1"/>
            <a:r>
              <a:rPr lang="en-US" dirty="0"/>
              <a:t>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29AF0-FEBE-4342-B967-7B1B53200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4ADF-003D-A445-8595-75D778A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16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F3E7-95F7-5E49-9C0E-B286E3D6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035C-AFF9-1146-8978-BC3179E51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27"/>
            <a:ext cx="10515600" cy="4351338"/>
          </a:xfrm>
        </p:spPr>
        <p:txBody>
          <a:bodyPr/>
          <a:lstStyle/>
          <a:p>
            <a:r>
              <a:rPr lang="en-US" dirty="0"/>
              <a:t>Accuracy measures depend on ML model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9403D-BA86-534A-99C9-84D41D45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Source: AWS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3D670-C33B-5E4A-952B-61F8B210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3210-F520-ED48-8A61-11D53EF7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2" y="3521483"/>
            <a:ext cx="3848100" cy="242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CA8C-A099-8244-8084-D4AD27A3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03" y="3404415"/>
            <a:ext cx="3543300" cy="273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0024F-6740-B748-811B-63C098AA7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99" y="3129167"/>
            <a:ext cx="43688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DD4BA-B896-374F-A8BC-A6B65BBEBF8F}"/>
              </a:ext>
            </a:extLst>
          </p:cNvPr>
          <p:cNvSpPr txBox="1"/>
          <p:nvPr/>
        </p:nvSpPr>
        <p:spPr>
          <a:xfrm>
            <a:off x="1722926" y="2610635"/>
            <a:ext cx="89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D4826-C410-584D-B1B5-F11BF050798D}"/>
              </a:ext>
            </a:extLst>
          </p:cNvPr>
          <p:cNvSpPr txBox="1"/>
          <p:nvPr/>
        </p:nvSpPr>
        <p:spPr>
          <a:xfrm>
            <a:off x="5460794" y="2658200"/>
            <a:ext cx="12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C3B47-A7D6-5A4B-99F4-C5E93C0CB14A}"/>
              </a:ext>
            </a:extLst>
          </p:cNvPr>
          <p:cNvSpPr txBox="1"/>
          <p:nvPr/>
        </p:nvSpPr>
        <p:spPr>
          <a:xfrm>
            <a:off x="9277263" y="2610635"/>
            <a:ext cx="1409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65303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F0762-38DE-9649-84D0-8E470149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 Creating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9A274-8305-1A41-BB8B-7487C873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Upload source files (banking.csv and banking-batch.csv) to S3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FF2C09F-5DF5-254F-AD84-75974434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786393"/>
            <a:ext cx="6553545" cy="32931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499DE-C1A8-F548-8258-274D9CDF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37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5340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13AC-C13B-434A-857F-FB731E48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 Create a datasource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519B3E-9819-A14A-84A4-23F40C4B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409564"/>
            <a:ext cx="6553545" cy="40468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CEC8D-A9DC-B244-8D46-00744EB0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6EAB1-281F-C043-A2A3-2E3D50D7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595959"/>
                </a:solidFill>
                <a:latin typeface="+mn-lt"/>
              </a:rPr>
              <a:pPr/>
              <a:t>38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985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765DC-F41A-494F-9741-26591D4A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Accept default schema (auto-generated)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518477A-66BD-413A-A47B-9F544E98B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Need to select target – the final column of the banking csv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Shows whether customer took the product proposal or not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C4252CD1-5A04-D348-A713-443422FC3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52984"/>
            <a:ext cx="6250769" cy="4391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82EE9-C996-2946-B67C-F65A79D7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34979-15D3-B24D-82DC-FFC42E03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>
            <a:normAutofit/>
          </a:bodyPr>
          <a:lstStyle/>
          <a:p>
            <a:fld id="{05072F42-4DFA-4725-86F9-7594E4AB4EB5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/>
              <a:t>39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768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481653-9916-8441-8DFB-DA1E1830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And even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786F-B47A-E448-B9E6-D31F152F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AI frameworks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Computing resources GPUs, Clusters, AWS Lambda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FA0F1-D13A-1A49-A690-9461F64E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z="1050">
                <a:solidFill>
                  <a:schemeClr val="tx1">
                    <a:alpha val="80000"/>
                  </a:schemeClr>
                </a:solidFill>
              </a:rPr>
              <a:pPr/>
              <a:t>4</a:t>
            </a:fld>
            <a:endParaRPr lang="en-GB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37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8A82-8753-DA43-B93B-51D8339E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Create a ML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D716-C609-D949-B416-6152F4A63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will auto-generate a “recipe”</a:t>
            </a:r>
          </a:p>
          <a:p>
            <a:r>
              <a:rPr lang="en-US" dirty="0"/>
              <a:t>Parameters can be overridden</a:t>
            </a:r>
          </a:p>
          <a:p>
            <a:pPr lvl="1"/>
            <a:r>
              <a:rPr lang="en-US" dirty="0"/>
              <a:t>% data used for training and % used for evaluation</a:t>
            </a:r>
          </a:p>
          <a:p>
            <a:pPr lvl="1"/>
            <a:r>
              <a:rPr lang="en-US" dirty="0"/>
              <a:t>Transformation of data </a:t>
            </a:r>
          </a:p>
          <a:p>
            <a:pPr lvl="1"/>
            <a:r>
              <a:rPr lang="en-US" dirty="0"/>
              <a:t>Memory allocated</a:t>
            </a:r>
          </a:p>
          <a:p>
            <a:pPr lvl="1"/>
            <a:r>
              <a:rPr lang="en-US" dirty="0"/>
              <a:t>Number of passes</a:t>
            </a:r>
          </a:p>
          <a:p>
            <a:pPr lvl="1"/>
            <a:r>
              <a:rPr lang="en-US" dirty="0"/>
              <a:t>Regularization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0BA12-4ED7-3840-A086-382E2181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1C9FF-D901-A546-B349-00888412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7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A966A-7FE3-8542-8D32-D6B35F17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4 Run the evaluation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AAC712-2DD5-463E-986D-7C371B1F3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Can select score threshold depending on performance characteristics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Note that although the model performance is rated as good, the ability to detect true positives is only 75% (</a:t>
            </a:r>
            <a:r>
              <a:rPr lang="en-US" sz="2000">
                <a:solidFill>
                  <a:schemeClr val="bg1"/>
                </a:solidFill>
              </a:rPr>
              <a:t>Precision is 0.75)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283E6B9-5577-AE4B-9CED-EE1BC05E8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481150"/>
            <a:ext cx="6250769" cy="37348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CA700-A1F6-2B4F-93FC-5005C49F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 algn="l"/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5309B-B26D-D940-98E0-9E6883A4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41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7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D8F07291-78A8-2A45-890A-FCC2523C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94" y="575031"/>
            <a:ext cx="8098971" cy="574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100677AC-9232-8140-A61A-0F0B106FBB80}"/>
              </a:ext>
            </a:extLst>
          </p:cNvPr>
          <p:cNvSpPr/>
          <p:nvPr/>
        </p:nvSpPr>
        <p:spPr>
          <a:xfrm>
            <a:off x="6781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7A2FF-0D15-1340-BA72-87112C2A3163}"/>
              </a:ext>
            </a:extLst>
          </p:cNvPr>
          <p:cNvSpPr txBox="1"/>
          <p:nvPr/>
        </p:nvSpPr>
        <p:spPr>
          <a:xfrm>
            <a:off x="1810806" y="6457890"/>
            <a:ext cx="312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Courtesy: James </a:t>
            </a:r>
            <a:r>
              <a:rPr lang="en-US" sz="1200" dirty="0" err="1"/>
              <a:t>Tompkin</a:t>
            </a:r>
            <a:r>
              <a:rPr lang="en-US" sz="1200" dirty="0"/>
              <a:t>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57733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92C3704-624E-854A-8931-DB6FDB95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949"/>
          </a:xfrm>
        </p:spPr>
        <p:txBody>
          <a:bodyPr/>
          <a:lstStyle/>
          <a:p>
            <a:r>
              <a:rPr lang="en-US" altLang="en-US" dirty="0"/>
              <a:t>Clustering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929A6-F8B6-B44C-8BEF-9BF59C8E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7" y="1193074"/>
            <a:ext cx="8229600" cy="47244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Estimate modes (maxima) of a probability density function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Split the nodes in a graph based on assigned links with similarity weights</a:t>
            </a:r>
          </a:p>
        </p:txBody>
      </p:sp>
    </p:spTree>
    <p:extLst>
      <p:ext uri="{BB962C8B-B14F-4D97-AF65-F5344CB8AC3E}">
        <p14:creationId xmlns:p14="http://schemas.microsoft.com/office/powerpoint/2010/main" val="2192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A925BC3-FFDC-1549-A95E-0EC17918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6CF39289-2E68-8649-98FF-685662DF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04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433ED301-C71A-2B4E-B008-107EAAA3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"/>
            <a:ext cx="91440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4A79D2D-12CB-3A43-8AB1-F8B3A1E77C7E}"/>
              </a:ext>
            </a:extLst>
          </p:cNvPr>
          <p:cNvSpPr/>
          <p:nvPr/>
        </p:nvSpPr>
        <p:spPr>
          <a:xfrm>
            <a:off x="28194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5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8AD0C643-1145-B744-8D9C-E0E1DEE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AA217CBA-83CA-8141-B42D-5C1923E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br>
              <a:rPr lang="en-US" altLang="en-US" sz="2400" dirty="0"/>
            </a:b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			</a:t>
            </a:r>
            <a:r>
              <a:rPr lang="en-US" alt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9FE10195-16BF-8A41-8A55-A67BB0FE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3169534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E71517E1-BC54-854C-8EB2-2415615F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4092666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30760E18-5D6E-7147-9588-A762E27A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77" y="5066222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24638-9E09-6D4F-AC83-34A754F5239F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4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BE7B637F-632C-C14F-9ADF-B085A59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CABBD-4B72-244D-846E-21A5CE7B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 lnSpcReduction="10000"/>
          </a:bodyPr>
          <a:lstStyle/>
          <a:p>
            <a:pPr algn="ctr"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y = f(</a:t>
            </a:r>
            <a:r>
              <a:rPr lang="en-US" altLang="en-US" sz="6000" b="1">
                <a:solidFill>
                  <a:srgbClr val="0000FF"/>
                </a:solidFill>
              </a:rPr>
              <a:t>x</a:t>
            </a:r>
            <a:r>
              <a:rPr lang="en-US" altLang="en-US" sz="600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 b="1"/>
              <a:t>Training: </a:t>
            </a:r>
            <a:r>
              <a:rPr lang="en-US" altLang="en-US" sz="2400"/>
              <a:t>given a </a:t>
            </a:r>
            <a:r>
              <a:rPr lang="en-US" altLang="en-US" sz="2400" i="1"/>
              <a:t>training set </a:t>
            </a:r>
            <a:r>
              <a:rPr lang="en-US" altLang="en-US" sz="2400"/>
              <a:t>of labeled examples</a:t>
            </a:r>
            <a:r>
              <a:rPr lang="en-US" altLang="en-US" sz="2400" i="1"/>
              <a:t> </a:t>
            </a:r>
            <a:r>
              <a:rPr lang="en-US" altLang="en-US" sz="2400">
                <a:solidFill>
                  <a:srgbClr val="0000FF"/>
                </a:solidFill>
              </a:rPr>
              <a:t>{(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1</a:t>
            </a:r>
            <a:r>
              <a:rPr lang="en-US" altLang="en-US" sz="2400">
                <a:solidFill>
                  <a:srgbClr val="0000FF"/>
                </a:solidFill>
              </a:rPr>
              <a:t>), …, 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,y</a:t>
            </a:r>
            <a:r>
              <a:rPr lang="en-US" altLang="en-US" sz="2400" baseline="-25000">
                <a:solidFill>
                  <a:srgbClr val="0000FF"/>
                </a:solidFill>
              </a:rPr>
              <a:t>N</a:t>
            </a:r>
            <a:r>
              <a:rPr lang="en-US" altLang="en-US" sz="2400">
                <a:solidFill>
                  <a:srgbClr val="0000FF"/>
                </a:solidFill>
              </a:rPr>
              <a:t>)}</a:t>
            </a:r>
            <a:r>
              <a:rPr lang="en-US" altLang="en-US" sz="2400"/>
              <a:t>, estimate the prediction function </a:t>
            </a:r>
            <a:r>
              <a:rPr lang="en-US" altLang="en-US" sz="2400">
                <a:solidFill>
                  <a:srgbClr val="0000FF"/>
                </a:solidFill>
              </a:rPr>
              <a:t>f </a:t>
            </a:r>
            <a:r>
              <a:rPr lang="en-US" altLang="en-US" sz="2400"/>
              <a:t>by minimizing the prediction error on the training set</a:t>
            </a:r>
          </a:p>
          <a:p>
            <a:r>
              <a:rPr lang="en-US" altLang="en-US" sz="2400" b="1"/>
              <a:t>Testing:</a:t>
            </a:r>
            <a:r>
              <a:rPr lang="en-US" altLang="en-US" sz="2400"/>
              <a:t> apply </a:t>
            </a:r>
            <a:r>
              <a:rPr lang="en-US" altLang="en-US" sz="2400">
                <a:solidFill>
                  <a:srgbClr val="0000FF"/>
                </a:solidFill>
              </a:rPr>
              <a:t>f</a:t>
            </a:r>
            <a:r>
              <a:rPr lang="en-US" altLang="en-US" sz="2400"/>
              <a:t> to a never before seen </a:t>
            </a:r>
            <a:r>
              <a:rPr lang="en-US" altLang="en-US" sz="2400" i="1"/>
              <a:t>test example</a:t>
            </a:r>
            <a:r>
              <a:rPr lang="en-US" altLang="en-US" sz="2400"/>
              <a:t> 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/>
              <a:t> and output the predicted value </a:t>
            </a:r>
            <a:r>
              <a:rPr lang="en-US" altLang="en-US" sz="2400">
                <a:solidFill>
                  <a:srgbClr val="0000FF"/>
                </a:solidFill>
              </a:rPr>
              <a:t>y = f(</a:t>
            </a:r>
            <a:r>
              <a:rPr lang="en-US" altLang="en-US" sz="2400" b="1">
                <a:solidFill>
                  <a:srgbClr val="0000FF"/>
                </a:solidFill>
              </a:rPr>
              <a:t>x</a:t>
            </a:r>
            <a:r>
              <a:rPr lang="en-US" altLang="en-US" sz="240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F3B85B-3ECD-6F4E-B1C2-0E3CEDF993BE}"/>
              </a:ext>
            </a:extLst>
          </p:cNvPr>
          <p:cNvCxnSpPr/>
          <p:nvPr/>
        </p:nvCxnSpPr>
        <p:spPr>
          <a:xfrm rot="5400000" flipH="1" flipV="1">
            <a:off x="4764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67E30-0C9F-A244-9EAC-F107D3BB70EA}"/>
              </a:ext>
            </a:extLst>
          </p:cNvPr>
          <p:cNvCxnSpPr/>
          <p:nvPr/>
        </p:nvCxnSpPr>
        <p:spPr>
          <a:xfrm rot="5400000" flipH="1" flipV="1">
            <a:off x="5905501" y="2933701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9E4755-4EA3-DB41-BB06-D87055EC6BD4}"/>
              </a:ext>
            </a:extLst>
          </p:cNvPr>
          <p:cNvCxnSpPr/>
          <p:nvPr/>
        </p:nvCxnSpPr>
        <p:spPr>
          <a:xfrm rot="10800000">
            <a:off x="6858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>
            <a:extLst>
              <a:ext uri="{FF2B5EF4-FFF2-40B4-BE49-F238E27FC236}">
                <a16:creationId xmlns:a16="http://schemas.microsoft.com/office/drawing/2014/main" id="{703120B8-A3F9-6E4C-9297-B3790FE20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>
            <a:extLst>
              <a:ext uri="{FF2B5EF4-FFF2-40B4-BE49-F238E27FC236}">
                <a16:creationId xmlns:a16="http://schemas.microsoft.com/office/drawing/2014/main" id="{A7BA4C0C-DAF9-1F45-9A37-1F5746ECD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3276601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>
            <a:extLst>
              <a:ext uri="{FF2B5EF4-FFF2-40B4-BE49-F238E27FC236}">
                <a16:creationId xmlns:a16="http://schemas.microsoft.com/office/drawing/2014/main" id="{79A4628F-2839-4243-BE8A-7AFE5D01B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3100" y="3276601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A0D7BB-AA20-E645-A37B-CD19C41DEB16}"/>
              </a:ext>
            </a:extLst>
          </p:cNvPr>
          <p:cNvSpPr txBox="1"/>
          <p:nvPr/>
        </p:nvSpPr>
        <p:spPr>
          <a:xfrm>
            <a:off x="8839201" y="6581776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56512</TotalTime>
  <Words>2050</Words>
  <Application>Microsoft Macintosh PowerPoint</Application>
  <PresentationFormat>Widescreen</PresentationFormat>
  <Paragraphs>371</Paragraphs>
  <Slides>41</Slides>
  <Notes>36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Image</vt:lpstr>
      <vt:lpstr>Artificial Intelligence and Machine Learning</vt:lpstr>
      <vt:lpstr>AI on AWS</vt:lpstr>
      <vt:lpstr>In summary</vt:lpstr>
      <vt:lpstr>And even more…</vt:lpstr>
      <vt:lpstr>PowerPoint Presentation</vt:lpstr>
      <vt:lpstr>Clustering Strategies</vt:lpstr>
      <vt:lpstr>PowerPoint Presentation</vt:lpstr>
      <vt:lpstr>The machine learning framework</vt:lpstr>
      <vt:lpstr>The machine learning framework</vt:lpstr>
      <vt:lpstr>Steps</vt:lpstr>
      <vt:lpstr>Features</vt:lpstr>
      <vt:lpstr>Classifiers: Nearest neighbor</vt:lpstr>
      <vt:lpstr>Classifiers: Linear</vt:lpstr>
      <vt:lpstr>Many classifiers to choose from</vt:lpstr>
      <vt:lpstr>Recognition task and supervision</vt:lpstr>
      <vt:lpstr>PowerPoint Presentation</vt:lpstr>
      <vt:lpstr>Generalization</vt:lpstr>
      <vt:lpstr>Generalization</vt:lpstr>
      <vt:lpstr>No Free Lunch Theorem</vt:lpstr>
      <vt:lpstr>Bias-Variance Trade-off</vt:lpstr>
      <vt:lpstr>Bias-Variance Trade-off</vt:lpstr>
      <vt:lpstr>Bias-variance tradeoff</vt:lpstr>
      <vt:lpstr>Bias-variance tradeoff</vt:lpstr>
      <vt:lpstr>Effect of Training Size</vt:lpstr>
      <vt:lpstr>Remember…</vt:lpstr>
      <vt:lpstr>How to reduce variance?</vt:lpstr>
      <vt:lpstr>Very brief tour of some classifiers</vt:lpstr>
      <vt:lpstr>Practicalities of Machine Learning</vt:lpstr>
      <vt:lpstr>ML Models and uses</vt:lpstr>
      <vt:lpstr>AWS Machine Learning</vt:lpstr>
      <vt:lpstr>AWS Machine Learning (2)</vt:lpstr>
      <vt:lpstr>Precision and Recall</vt:lpstr>
      <vt:lpstr>Building a Machine Learning Application</vt:lpstr>
      <vt:lpstr>Building a Machine Learning App (2)</vt:lpstr>
      <vt:lpstr>Training parameters</vt:lpstr>
      <vt:lpstr>Model accuracy</vt:lpstr>
      <vt:lpstr>Demo: Creating a model</vt:lpstr>
      <vt:lpstr>2. Create a datasource</vt:lpstr>
      <vt:lpstr>Accept default schema (auto-generated)</vt:lpstr>
      <vt:lpstr>3. Create a ML Model</vt:lpstr>
      <vt:lpstr>4 Run the evaluation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4164</cp:revision>
  <dcterms:created xsi:type="dcterms:W3CDTF">1999-05-23T11:18:07Z</dcterms:created>
  <dcterms:modified xsi:type="dcterms:W3CDTF">2021-07-13T10:11:10Z</dcterms:modified>
  <cp:category>Lecture</cp:category>
</cp:coreProperties>
</file>